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82" r:id="rId5"/>
    <p:sldId id="283" r:id="rId6"/>
    <p:sldId id="281" r:id="rId7"/>
    <p:sldId id="289" r:id="rId8"/>
    <p:sldId id="29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D7A"/>
    <a:srgbClr val="BA9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716"/>
  </p:normalViewPr>
  <p:slideViewPr>
    <p:cSldViewPr snapToGrid="0" snapToObjects="1">
      <p:cViewPr varScale="1">
        <p:scale>
          <a:sx n="78" d="100"/>
          <a:sy n="78" d="100"/>
        </p:scale>
        <p:origin x="97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B82A1-EAA8-3B4F-B25F-BBC12315AACC}" type="datetimeFigureOut">
              <a:rPr lang="de-DE" smtClean="0"/>
              <a:t>03.07.2024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0B3F-B2D6-1E4E-9BEF-EA3C76D5DF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14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 userDrawn="1"/>
        </p:nvSpPr>
        <p:spPr>
          <a:xfrm>
            <a:off x="0" y="2471057"/>
            <a:ext cx="12191999" cy="4386942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5495" y="3670781"/>
            <a:ext cx="10486717" cy="13482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991" y="296254"/>
            <a:ext cx="2574018" cy="1907648"/>
          </a:xfrm>
          <a:prstGeom prst="rect">
            <a:avLst/>
          </a:prstGeom>
        </p:spPr>
      </p:pic>
      <p:sp>
        <p:nvSpPr>
          <p:cNvPr id="37" name="Textplatzhalt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865188" y="5182512"/>
            <a:ext cx="10564812" cy="64135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de-DE" dirty="0"/>
              <a:t>Name, Position, Datum</a:t>
            </a:r>
          </a:p>
        </p:txBody>
      </p:sp>
    </p:spTree>
    <p:extLst>
      <p:ext uri="{BB962C8B-B14F-4D97-AF65-F5344CB8AC3E}">
        <p14:creationId xmlns:p14="http://schemas.microsoft.com/office/powerpoint/2010/main" val="4694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45236"/>
            <a:ext cx="8150060" cy="6312764"/>
          </a:xfrm>
          <a:prstGeom prst="rect">
            <a:avLst/>
          </a:prstGeom>
        </p:spPr>
      </p:pic>
      <p:sp>
        <p:nvSpPr>
          <p:cNvPr id="38" name="Rechteck 37"/>
          <p:cNvSpPr/>
          <p:nvPr userDrawn="1"/>
        </p:nvSpPr>
        <p:spPr>
          <a:xfrm>
            <a:off x="7108371" y="-5672"/>
            <a:ext cx="5083628" cy="6863671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427912" y="365125"/>
            <a:ext cx="3953183" cy="1325563"/>
          </a:xfrm>
        </p:spPr>
        <p:txBody>
          <a:bodyPr/>
          <a:lstStyle/>
          <a:p>
            <a:r>
              <a:rPr lang="de-DE" dirty="0"/>
              <a:t>Index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0" hasCustomPrompt="1"/>
          </p:nvPr>
        </p:nvSpPr>
        <p:spPr>
          <a:xfrm>
            <a:off x="7427913" y="1690688"/>
            <a:ext cx="3924300" cy="44597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Thema 1</a:t>
            </a:r>
          </a:p>
          <a:p>
            <a:pPr lvl="0"/>
            <a:r>
              <a:rPr lang="de-DE" dirty="0"/>
              <a:t>Thema 2</a:t>
            </a:r>
          </a:p>
          <a:p>
            <a:pPr lvl="0"/>
            <a:r>
              <a:rPr lang="de-DE" dirty="0"/>
              <a:t>Thema 3</a:t>
            </a:r>
          </a:p>
          <a:p>
            <a:pPr lvl="0"/>
            <a:r>
              <a:rPr lang="de-DE" dirty="0"/>
              <a:t>Thema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BA9E86">
                  <a:alpha val="77000"/>
                  <a:lumMod val="99000"/>
                </a:srgbClr>
              </a:gs>
              <a:gs pos="100000">
                <a:srgbClr val="BA9E86">
                  <a:lumMod val="100000"/>
                  <a:alpha val="24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ung 13"/>
          <p:cNvGrpSpPr/>
          <p:nvPr userDrawn="1"/>
        </p:nvGrpSpPr>
        <p:grpSpPr>
          <a:xfrm>
            <a:off x="0" y="0"/>
            <a:ext cx="12192000" cy="6858001"/>
            <a:chOff x="1212980" y="0"/>
            <a:chExt cx="10979020" cy="6858000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1212980" y="0"/>
              <a:ext cx="10979020" cy="62888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1978090" y="1027906"/>
              <a:ext cx="10213910" cy="58300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3900196" y="0"/>
              <a:ext cx="8291803" cy="480254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721290" y="2761861"/>
              <a:ext cx="7470710" cy="409613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hteck 27"/>
          <p:cNvSpPr/>
          <p:nvPr userDrawn="1"/>
        </p:nvSpPr>
        <p:spPr>
          <a:xfrm>
            <a:off x="0" y="5800299"/>
            <a:ext cx="12192000" cy="109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  <p:sp>
        <p:nvSpPr>
          <p:cNvPr id="30" name="Rechteck 29"/>
          <p:cNvSpPr/>
          <p:nvPr userDrawn="1"/>
        </p:nvSpPr>
        <p:spPr>
          <a:xfrm>
            <a:off x="-1" y="-5671"/>
            <a:ext cx="12192000" cy="5800300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13817" y="1589541"/>
            <a:ext cx="6964363" cy="3298145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ein Zitat</a:t>
            </a:r>
          </a:p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973" y="1378603"/>
            <a:ext cx="1447800" cy="1187317"/>
          </a:xfrm>
          <a:prstGeom prst="rect">
            <a:avLst/>
          </a:prstGeom>
        </p:spPr>
      </p:pic>
      <p:sp>
        <p:nvSpPr>
          <p:cNvPr id="34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613817" y="4924346"/>
            <a:ext cx="6964363" cy="306788"/>
          </a:xfrm>
        </p:spPr>
        <p:txBody>
          <a:bodyPr>
            <a:noAutofit/>
          </a:bodyPr>
          <a:lstStyle>
            <a:lvl1pPr marL="0" indent="0">
              <a:buNone/>
              <a:defRPr sz="1400" b="1" i="1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der Name des Autor</a:t>
            </a:r>
          </a:p>
        </p:txBody>
      </p:sp>
      <p:sp>
        <p:nvSpPr>
          <p:cNvPr id="24" name="Datumsplatzhalter 3"/>
          <p:cNvSpPr>
            <a:spLocks noGrp="1"/>
          </p:cNvSpPr>
          <p:nvPr>
            <p:ph type="dt" sz="half" idx="12"/>
          </p:nvPr>
        </p:nvSpPr>
        <p:spPr>
          <a:xfrm>
            <a:off x="865496" y="6489574"/>
            <a:ext cx="103040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FA3B80-53B8-4C44-940E-386EACC69ACB}" type="datetime4">
              <a:rPr lang="de-DE" smtClean="0"/>
              <a:pPr/>
              <a:t>3. Juli 2024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24862" y="6501427"/>
            <a:ext cx="2621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53408" y="6489574"/>
            <a:ext cx="668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2FA446E8-79DB-7F42-82B2-9AA18FF83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Fußzeilenplatzhalter 4"/>
          <p:cNvSpPr txBox="1">
            <a:spLocks/>
          </p:cNvSpPr>
          <p:nvPr userDrawn="1"/>
        </p:nvSpPr>
        <p:spPr>
          <a:xfrm>
            <a:off x="1920947" y="6501427"/>
            <a:ext cx="7304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Seite</a:t>
            </a:r>
          </a:p>
        </p:txBody>
      </p:sp>
    </p:spTree>
    <p:extLst>
      <p:ext uri="{BB962C8B-B14F-4D97-AF65-F5344CB8AC3E}">
        <p14:creationId xmlns:p14="http://schemas.microsoft.com/office/powerpoint/2010/main" val="15802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5800299"/>
            <a:ext cx="12192000" cy="10577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865496" y="6489574"/>
            <a:ext cx="103040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FA3B80-53B8-4C44-940E-386EACC69ACB}" type="datetime4">
              <a:rPr lang="de-DE" smtClean="0"/>
              <a:pPr/>
              <a:t>3. Juli 2024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24862" y="6501427"/>
            <a:ext cx="2621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53408" y="6489574"/>
            <a:ext cx="668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2FA446E8-79DB-7F42-82B2-9AA18FF83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1920947" y="6501427"/>
            <a:ext cx="7304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Seite</a:t>
            </a:r>
          </a:p>
        </p:txBody>
      </p:sp>
    </p:spTree>
    <p:extLst>
      <p:ext uri="{BB962C8B-B14F-4D97-AF65-F5344CB8AC3E}">
        <p14:creationId xmlns:p14="http://schemas.microsoft.com/office/powerpoint/2010/main" val="9273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274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274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0" y="5800299"/>
            <a:ext cx="12192000" cy="10577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>
          <a:xfrm>
            <a:off x="865496" y="6489574"/>
            <a:ext cx="103040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FA3B80-53B8-4C44-940E-386EACC69ACB}" type="datetime4">
              <a:rPr lang="de-DE" smtClean="0"/>
              <a:pPr/>
              <a:t>3. Juli 2024</a:t>
            </a:fld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24862" y="6501427"/>
            <a:ext cx="2621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53408" y="6489574"/>
            <a:ext cx="668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2FA446E8-79DB-7F42-82B2-9AA18FF83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Fußzeilenplatzhalter 4"/>
          <p:cNvSpPr txBox="1">
            <a:spLocks/>
          </p:cNvSpPr>
          <p:nvPr userDrawn="1"/>
        </p:nvSpPr>
        <p:spPr>
          <a:xfrm>
            <a:off x="1920947" y="6501427"/>
            <a:ext cx="7304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Seite</a:t>
            </a:r>
          </a:p>
        </p:txBody>
      </p:sp>
    </p:spTree>
    <p:extLst>
      <p:ext uri="{BB962C8B-B14F-4D97-AF65-F5344CB8AC3E}">
        <p14:creationId xmlns:p14="http://schemas.microsoft.com/office/powerpoint/2010/main" val="10873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937911"/>
            <a:ext cx="5157787" cy="567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937911"/>
            <a:ext cx="5183188" cy="567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0" y="5800299"/>
            <a:ext cx="12192000" cy="10577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865496" y="6489574"/>
            <a:ext cx="103040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FA3B80-53B8-4C44-940E-386EACC69ACB}" type="datetime4">
              <a:rPr lang="de-DE" smtClean="0"/>
              <a:pPr/>
              <a:t>3. Juli 2024</a:t>
            </a:fld>
            <a:endParaRPr lang="de-DE" dirty="0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4862" y="6501427"/>
            <a:ext cx="2621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53408" y="6489574"/>
            <a:ext cx="6687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2FA446E8-79DB-7F42-82B2-9AA18FF83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Fußzeilenplatzhalter 4"/>
          <p:cNvSpPr txBox="1">
            <a:spLocks/>
          </p:cNvSpPr>
          <p:nvPr userDrawn="1"/>
        </p:nvSpPr>
        <p:spPr>
          <a:xfrm>
            <a:off x="1920947" y="6501427"/>
            <a:ext cx="7304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Seite</a:t>
            </a:r>
          </a:p>
        </p:txBody>
      </p:sp>
    </p:spTree>
    <p:extLst>
      <p:ext uri="{BB962C8B-B14F-4D97-AF65-F5344CB8AC3E}">
        <p14:creationId xmlns:p14="http://schemas.microsoft.com/office/powerpoint/2010/main" val="8373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5800299"/>
            <a:ext cx="12192000" cy="10577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865496" y="6489574"/>
            <a:ext cx="103040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FA3B80-53B8-4C44-940E-386EACC69ACB}" type="datetime4">
              <a:rPr lang="de-DE" smtClean="0"/>
              <a:pPr/>
              <a:t>3. Juli 2024</a:t>
            </a:fld>
            <a:endParaRPr lang="de-DE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24862" y="6501427"/>
            <a:ext cx="2621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31636" y="6489574"/>
            <a:ext cx="53813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2FA446E8-79DB-7F42-82B2-9AA18FF83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1920947" y="6501427"/>
            <a:ext cx="7304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Seite</a:t>
            </a:r>
          </a:p>
        </p:txBody>
      </p:sp>
    </p:spTree>
    <p:extLst>
      <p:ext uri="{BB962C8B-B14F-4D97-AF65-F5344CB8AC3E}">
        <p14:creationId xmlns:p14="http://schemas.microsoft.com/office/powerpoint/2010/main" val="15947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5800299"/>
            <a:ext cx="12192000" cy="10577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865496" y="6489574"/>
            <a:ext cx="103040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FA3B80-53B8-4C44-940E-386EACC69ACB}" type="datetime4">
              <a:rPr lang="de-DE" smtClean="0"/>
              <a:pPr/>
              <a:t>3. Juli 2024</a:t>
            </a:fld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24862" y="6501427"/>
            <a:ext cx="262150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31636" y="6489574"/>
            <a:ext cx="53813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2FA446E8-79DB-7F42-82B2-9AA18FF83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Fußzeilenplatzhalter 4"/>
          <p:cNvSpPr txBox="1">
            <a:spLocks/>
          </p:cNvSpPr>
          <p:nvPr userDrawn="1"/>
        </p:nvSpPr>
        <p:spPr>
          <a:xfrm>
            <a:off x="1920947" y="6501427"/>
            <a:ext cx="7304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Seite</a:t>
            </a:r>
          </a:p>
        </p:txBody>
      </p:sp>
    </p:spTree>
    <p:extLst>
      <p:ext uri="{BB962C8B-B14F-4D97-AF65-F5344CB8AC3E}">
        <p14:creationId xmlns:p14="http://schemas.microsoft.com/office/powerpoint/2010/main" val="21392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BA9E86">
                  <a:alpha val="77000"/>
                  <a:lumMod val="99000"/>
                </a:srgbClr>
              </a:gs>
              <a:gs pos="100000">
                <a:srgbClr val="BA9E86">
                  <a:lumMod val="100000"/>
                  <a:alpha val="24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ung 19"/>
          <p:cNvGrpSpPr/>
          <p:nvPr userDrawn="1"/>
        </p:nvGrpSpPr>
        <p:grpSpPr>
          <a:xfrm>
            <a:off x="-218364" y="-7295007"/>
            <a:ext cx="12628728" cy="6320198"/>
            <a:chOff x="-291152" y="-1"/>
            <a:chExt cx="12628728" cy="6320198"/>
          </a:xfrm>
        </p:grpSpPr>
        <p:cxnSp>
          <p:nvCxnSpPr>
            <p:cNvPr id="9" name="Gerade Verbindung 8"/>
            <p:cNvCxnSpPr/>
            <p:nvPr userDrawn="1"/>
          </p:nvCxnSpPr>
          <p:spPr>
            <a:xfrm>
              <a:off x="0" y="-1"/>
              <a:ext cx="12192000" cy="3261331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 flipV="1">
              <a:off x="-145576" y="2871649"/>
              <a:ext cx="12483152" cy="3448548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-291152" y="1526570"/>
              <a:ext cx="12483152" cy="3448548"/>
            </a:xfrm>
            <a:prstGeom prst="line">
              <a:avLst/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0" y="1278609"/>
              <a:ext cx="12192000" cy="3261331"/>
            </a:xfrm>
            <a:prstGeom prst="line">
              <a:avLst/>
            </a:prstGeom>
            <a:ln w="222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ung 11"/>
          <p:cNvGrpSpPr/>
          <p:nvPr userDrawn="1"/>
        </p:nvGrpSpPr>
        <p:grpSpPr>
          <a:xfrm>
            <a:off x="0" y="1"/>
            <a:ext cx="12192000" cy="6858000"/>
            <a:chOff x="1212980" y="0"/>
            <a:chExt cx="10979020" cy="6858000"/>
          </a:xfrm>
        </p:grpSpPr>
        <p:cxnSp>
          <p:nvCxnSpPr>
            <p:cNvPr id="13" name="Gerade Verbindung 12"/>
            <p:cNvCxnSpPr/>
            <p:nvPr userDrawn="1"/>
          </p:nvCxnSpPr>
          <p:spPr>
            <a:xfrm>
              <a:off x="1212980" y="0"/>
              <a:ext cx="10979020" cy="6288833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1978090" y="1027906"/>
              <a:ext cx="10213910" cy="58300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3900196" y="0"/>
              <a:ext cx="8291803" cy="480254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721290" y="2761861"/>
              <a:ext cx="7470710" cy="409613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/>
          <p:cNvSpPr txBox="1"/>
          <p:nvPr userDrawn="1"/>
        </p:nvSpPr>
        <p:spPr>
          <a:xfrm>
            <a:off x="7221894" y="-951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7710" y="22945"/>
            <a:ext cx="12192000" cy="5800300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3382307"/>
            <a:ext cx="12191999" cy="2417991"/>
          </a:xfrm>
          <a:noFill/>
          <a:ln>
            <a:noFill/>
          </a:ln>
          <a:effectLst/>
        </p:spPr>
        <p:txBody>
          <a:bodyPr anchor="ctr"/>
          <a:lstStyle>
            <a:lvl1pPr algn="ctr">
              <a:defRPr sz="6000" b="0" i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Vielen Dank für die </a:t>
            </a:r>
            <a:br>
              <a:rPr lang="de-DE" dirty="0"/>
            </a:br>
            <a:r>
              <a:rPr lang="de-DE" dirty="0"/>
              <a:t>Aufmerksamkeit!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0" y="5800299"/>
            <a:ext cx="12192000" cy="1057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Bild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21" y="5974309"/>
            <a:ext cx="916230" cy="709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5496" y="365125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5496" y="1825625"/>
            <a:ext cx="10515600" cy="3729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928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spc="0">
          <a:solidFill>
            <a:srgbClr val="214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14D7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14D7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14D7A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14D7A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14D7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4235" y="2589233"/>
            <a:ext cx="10486717" cy="1348245"/>
          </a:xfrm>
        </p:spPr>
        <p:txBody>
          <a:bodyPr/>
          <a:lstStyle/>
          <a:p>
            <a:r>
              <a:rPr lang="de-DE" b="1" dirty="0"/>
              <a:t>Cum </a:t>
            </a:r>
            <a:r>
              <a:rPr lang="de-DE" b="1" dirty="0" err="1"/>
              <a:t>ratione</a:t>
            </a:r>
            <a:r>
              <a:rPr lang="de-DE" b="1" dirty="0"/>
              <a:t> gGmbH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65188" y="4141320"/>
            <a:ext cx="10564812" cy="1348245"/>
          </a:xfrm>
        </p:spPr>
        <p:txBody>
          <a:bodyPr>
            <a:normAutofit/>
          </a:bodyPr>
          <a:lstStyle/>
          <a:p>
            <a:r>
              <a:rPr lang="de-DE" sz="4800" dirty="0"/>
              <a:t>Vorstellung und Ziele </a:t>
            </a:r>
          </a:p>
        </p:txBody>
      </p:sp>
    </p:spTree>
    <p:extLst>
      <p:ext uri="{BB962C8B-B14F-4D97-AF65-F5344CB8AC3E}">
        <p14:creationId xmlns:p14="http://schemas.microsoft.com/office/powerpoint/2010/main" val="35614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054" y="30329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Calibri"/>
                <a:cs typeface="Calibri"/>
              </a:rPr>
              <a:t>Cum </a:t>
            </a:r>
            <a:r>
              <a:rPr lang="de-DE" sz="4000" b="1" dirty="0" err="1">
                <a:latin typeface="Calibri"/>
                <a:cs typeface="Calibri"/>
              </a:rPr>
              <a:t>ratione</a:t>
            </a:r>
            <a:r>
              <a:rPr lang="de-DE" sz="4000" b="1" dirty="0">
                <a:latin typeface="Calibri"/>
                <a:cs typeface="Calibri"/>
              </a:rPr>
              <a:t> gGmbH  - Wer sind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0490" y="1180675"/>
            <a:ext cx="10515600" cy="3729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de-DE" sz="2400" dirty="0">
                <a:latin typeface="Calibri"/>
                <a:cs typeface="Calibri"/>
              </a:rPr>
              <a:t>Gemeinnützige Gesellschaft für Aufklärung und Technik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2400" dirty="0">
                <a:latin typeface="Calibri"/>
                <a:cs typeface="Calibri"/>
              </a:rPr>
              <a:t>Durchführung von Projekten von gesellschaftlicher Relevanz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 err="1">
                <a:latin typeface="Calibri"/>
                <a:cs typeface="Calibri"/>
              </a:rPr>
              <a:t>Fördererin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eines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Gedankens</a:t>
            </a:r>
            <a:r>
              <a:rPr lang="en-US" sz="2400" dirty="0">
                <a:latin typeface="Calibri"/>
                <a:cs typeface="Calibri"/>
              </a:rPr>
              <a:t> der Aufklärung</a:t>
            </a:r>
            <a:endParaRPr lang="de-DE" sz="24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65495" y="6489574"/>
            <a:ext cx="1401049" cy="365125"/>
          </a:xfrm>
        </p:spPr>
        <p:txBody>
          <a:bodyPr/>
          <a:lstStyle/>
          <a:p>
            <a:fld id="{31FA3B80-53B8-4C44-940E-386EACC69ACB}" type="datetime4">
              <a:rPr lang="de-DE" smtClean="0"/>
              <a:pPr/>
              <a:t>3. Juli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de-DE" dirty="0">
                <a:ea typeface="+mn-lt"/>
                <a:cs typeface="+mn-lt"/>
              </a:rPr>
              <a:t>Steuerungstreffen Lippe zirkulär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A446E8-79DB-7F42-82B2-9AA18FF83557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826" y="2935197"/>
            <a:ext cx="4309663" cy="10608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14004"/>
          <a:stretch/>
        </p:blipFill>
        <p:spPr>
          <a:xfrm>
            <a:off x="365125" y="4302702"/>
            <a:ext cx="3572107" cy="9863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260" y="4149991"/>
            <a:ext cx="4434059" cy="1058381"/>
          </a:xfrm>
          <a:prstGeom prst="rect">
            <a:avLst/>
          </a:prstGeom>
        </p:spPr>
      </p:pic>
      <p:sp>
        <p:nvSpPr>
          <p:cNvPr id="8" name="AutoShape 2" descr="https://euc-powerpoint.officeapps.live.com/pods/GetClipboardImage.ashx?Id=10c224bc-36cb-40dc-81e3-980290d8fcb5&amp;DC=GEU6&amp;pkey=ebad6e7b-c178-4a05-a692-9f5d6dd4dbee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4" descr="https://euc-powerpoint.officeapps.live.com/pods/GetClipboardImage.ashx?Id=53bef11c-7bcc-4007-968f-8b9fa595b6b8&amp;DC=GEU6&amp;pkey=5d56c7d8-dac3-4a41-830e-24a471009f60&amp;wdwaccluster=GEU6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2E1185-8142-1905-5B75-FEEB5CE0D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912" y="3679518"/>
            <a:ext cx="3430805" cy="16095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59BBF49-3C8F-C4FB-78D1-7DC5C44E2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218" y="362359"/>
            <a:ext cx="2078237" cy="29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ustelle">
            <a:extLst>
              <a:ext uri="{FF2B5EF4-FFF2-40B4-BE49-F238E27FC236}">
                <a16:creationId xmlns:a16="http://schemas.microsoft.com/office/drawing/2014/main" id="{A1D7BF2A-A102-A083-E1FB-1F569E0F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1" b="10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Themenfeld “Nachhaltiges Bauen &amp; Wohnen”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32D945-5D0F-08D8-4BAA-920B6DED4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Steuerungstreffen Lippe zirkulär</a:t>
            </a:r>
          </a:p>
        </p:txBody>
      </p:sp>
    </p:spTree>
    <p:extLst>
      <p:ext uri="{BB962C8B-B14F-4D97-AF65-F5344CB8AC3E}">
        <p14:creationId xmlns:p14="http://schemas.microsoft.com/office/powerpoint/2010/main" val="36337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706143-5702-697E-907E-0F9001D81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  <a:ea typeface="+mn-lt"/>
                <a:cs typeface="+mn-lt"/>
              </a:rPr>
              <a:t>Steuerungstreffen Lippe zirkulär</a:t>
            </a:r>
            <a:endParaRPr lang="de-DE" sz="110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endParaRPr lang="de-DE" sz="1100">
              <a:solidFill>
                <a:srgbClr val="FFFFFF"/>
              </a:solidFill>
            </a:endParaRP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A7EE257D-01F3-D594-3335-F0F4A0CB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7113517" cy="5806184"/>
          </a:xfrm>
        </p:spPr>
        <p:txBody>
          <a:bodyPr anchor="ctr">
            <a:normAutofit lnSpcReduction="10000"/>
          </a:bodyPr>
          <a:lstStyle/>
          <a:p>
            <a:r>
              <a:rPr lang="de-DE" b="1" dirty="0"/>
              <a:t>2017: </a:t>
            </a:r>
            <a:r>
              <a:rPr lang="de-DE" dirty="0"/>
              <a:t>Studie zu Potenzialflächen in Paderborn </a:t>
            </a:r>
          </a:p>
          <a:p>
            <a:r>
              <a:rPr lang="de-DE" b="1" dirty="0"/>
              <a:t>2022: </a:t>
            </a:r>
            <a:r>
              <a:rPr lang="de-DE" dirty="0"/>
              <a:t>Recherche zu möglichen Forderungen für eine </a:t>
            </a:r>
            <a:r>
              <a:rPr lang="de-DE" dirty="0" err="1"/>
              <a:t>Bauwende</a:t>
            </a:r>
            <a:endParaRPr lang="de-DE" dirty="0"/>
          </a:p>
          <a:p>
            <a:r>
              <a:rPr lang="de-DE" b="1" dirty="0"/>
              <a:t>2023: Organisationen von Veranstaltungen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i="1" dirty="0">
                <a:sym typeface="Wingdings" panose="05000000000000000000" pitchFamily="2" charset="2"/>
              </a:rPr>
              <a:t>Die Bauindustrie der Zukunft: Kreisläufe &amp; Recyclingbaustoffe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i="1" dirty="0">
                <a:sym typeface="Wingdings" panose="05000000000000000000" pitchFamily="2" charset="2"/>
              </a:rPr>
              <a:t> Dr. Daniel </a:t>
            </a:r>
            <a:r>
              <a:rPr lang="de-DE" i="1" dirty="0" err="1">
                <a:sym typeface="Wingdings" panose="05000000000000000000" pitchFamily="2" charset="2"/>
              </a:rPr>
              <a:t>Fuhrhop</a:t>
            </a:r>
            <a:r>
              <a:rPr lang="de-DE" i="1" dirty="0">
                <a:sym typeface="Wingdings" panose="05000000000000000000" pitchFamily="2" charset="2"/>
              </a:rPr>
              <a:t>: Der unsichtbare Wohnraum </a:t>
            </a:r>
            <a:endParaRPr lang="de-DE" i="1" dirty="0"/>
          </a:p>
          <a:p>
            <a:r>
              <a:rPr lang="de-DE" b="1" dirty="0"/>
              <a:t>Seit 2024: Mitgliedschaften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i="1" dirty="0"/>
              <a:t>Deutsche Gesellschaft für nachhaltiges Bauen DGNB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i="1" dirty="0"/>
              <a:t>Bauteilnetz Deutschland e.V.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i="1" dirty="0"/>
              <a:t> Lippe zirkulär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D180D8-2D34-3ECB-4D5E-F1C66F7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1FA3B80-53B8-4C44-940E-386EACC69ACB}" type="datetime4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3. Juli 2024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13BBA5-B3D7-A0E7-2010-B1A85D5A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A446E8-79DB-7F42-82B2-9AA18FF83557}" type="slidenum">
              <a:rPr lang="de-D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de-D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6EBD3-D34B-3118-D33F-A2DB505B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0" y="136525"/>
            <a:ext cx="4646904" cy="1624520"/>
          </a:xfrm>
        </p:spPr>
        <p:txBody>
          <a:bodyPr anchor="ctr">
            <a:normAutofit/>
          </a:bodyPr>
          <a:lstStyle/>
          <a:p>
            <a:r>
              <a:rPr lang="de-DE" sz="3200" dirty="0"/>
              <a:t>Leitbild: Modell Deutschland </a:t>
            </a:r>
            <a:br>
              <a:rPr lang="de-DE" sz="3200" dirty="0"/>
            </a:br>
            <a:r>
              <a:rPr lang="de-DE" sz="3200" dirty="0" err="1"/>
              <a:t>Circular</a:t>
            </a:r>
            <a:r>
              <a:rPr lang="de-DE" sz="3200" dirty="0"/>
              <a:t> Economy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6A2FA3-CFC9-81CF-8310-EC6EC2927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2478025"/>
            <a:ext cx="5413248" cy="387832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/>
              <a:t>Maßnahmen im Bereich Hochbau:</a:t>
            </a:r>
          </a:p>
          <a:p>
            <a:pPr>
              <a:buFontTx/>
              <a:buChar char="-"/>
            </a:pPr>
            <a:r>
              <a:rPr lang="de-DE" sz="2000" u="sng" dirty="0"/>
              <a:t>Größte Wirkung: </a:t>
            </a:r>
            <a:r>
              <a:rPr lang="de-DE" sz="2000" dirty="0"/>
              <a:t>weniger Wohn- und Bürofläche und längere Nutzung des vorhandenen Bestands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b="1" dirty="0">
                <a:sym typeface="Wingdings" panose="05000000000000000000" pitchFamily="2" charset="2"/>
              </a:rPr>
              <a:t>97%</a:t>
            </a:r>
            <a:r>
              <a:rPr lang="de-DE" sz="2000" dirty="0">
                <a:sym typeface="Wingdings" panose="05000000000000000000" pitchFamily="2" charset="2"/>
              </a:rPr>
              <a:t> der Einsparungen bei </a:t>
            </a:r>
            <a:r>
              <a:rPr lang="de-DE" sz="2000" b="1" dirty="0">
                <a:sym typeface="Wingdings" panose="05000000000000000000" pitchFamily="2" charset="2"/>
              </a:rPr>
              <a:t>Treibhausgasemissionen</a:t>
            </a:r>
            <a:r>
              <a:rPr lang="de-DE" sz="2000" dirty="0">
                <a:sym typeface="Wingdings" panose="05000000000000000000" pitchFamily="2" charset="2"/>
              </a:rPr>
              <a:t> und </a:t>
            </a:r>
            <a:r>
              <a:rPr lang="de-DE" sz="2000" b="1" dirty="0">
                <a:sym typeface="Wingdings" panose="05000000000000000000" pitchFamily="2" charset="2"/>
              </a:rPr>
              <a:t>69% der Rohstoffeinsparungen</a:t>
            </a:r>
          </a:p>
          <a:p>
            <a:pPr>
              <a:buFontTx/>
              <a:buChar char="-"/>
            </a:pPr>
            <a:r>
              <a:rPr lang="de-DE" sz="2000" dirty="0">
                <a:sym typeface="Wingdings" panose="05000000000000000000" pitchFamily="2" charset="2"/>
              </a:rPr>
              <a:t>Außerdem relevant: Reduktion des Klinkerfaktors und Wiederverwendung von Bauteilen</a:t>
            </a:r>
          </a:p>
          <a:p>
            <a:pPr>
              <a:buFontTx/>
              <a:buChar char="-"/>
            </a:pP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Maßnahmen im Hochbau haben die größte Wirkung in Bezug auf Einsparungen im Ressourcenverbrauch! </a:t>
            </a:r>
            <a:endParaRPr lang="de-DE" sz="2000" b="1" dirty="0"/>
          </a:p>
          <a:p>
            <a:pPr marL="0" indent="0">
              <a:buNone/>
            </a:pPr>
            <a:endParaRPr lang="de-DE" sz="17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9F06D5-F233-3C1A-1EB9-B63A5361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8195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FA3B80-53B8-4C44-940E-386EACC69ACB}" type="datetime4">
              <a:rPr lang="de-DE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3. Juli 2024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Picture 7" descr="Lupe, die sinkende Leistung zeigt">
            <a:extLst>
              <a:ext uri="{FF2B5EF4-FFF2-40B4-BE49-F238E27FC236}">
                <a16:creationId xmlns:a16="http://schemas.microsoft.com/office/drawing/2014/main" id="{8BF7D88B-944F-74F2-F60C-68B12B870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8" r="35581" b="-2"/>
          <a:stretch/>
        </p:blipFill>
        <p:spPr>
          <a:xfrm>
            <a:off x="6170510" y="1"/>
            <a:ext cx="6028316" cy="685800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CAAD4E-6524-790B-EF92-CB7A6E323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Steuerungstreffen Lippe zirkulär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FD9B8-CAAC-343A-73A4-9A043089B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A446E8-79DB-7F42-82B2-9AA18FF83557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214D7A"/>
      </a:dk1>
      <a:lt1>
        <a:srgbClr val="FFFFFF"/>
      </a:lt1>
      <a:dk2>
        <a:srgbClr val="44546A"/>
      </a:dk2>
      <a:lt2>
        <a:srgbClr val="B99E85"/>
      </a:lt2>
      <a:accent1>
        <a:srgbClr val="70BFA5"/>
      </a:accent1>
      <a:accent2>
        <a:srgbClr val="DE8456"/>
      </a:accent2>
      <a:accent3>
        <a:srgbClr val="204F7E"/>
      </a:accent3>
      <a:accent4>
        <a:srgbClr val="D17A7F"/>
      </a:accent4>
      <a:accent5>
        <a:srgbClr val="89B2BC"/>
      </a:accent5>
      <a:accent6>
        <a:srgbClr val="C1B2CB"/>
      </a:accent6>
      <a:hlink>
        <a:srgbClr val="E08557"/>
      </a:hlink>
      <a:folHlink>
        <a:srgbClr val="6AB29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260ab4-9a4f-4bcc-9398-7db7d68f19c3" xsi:nil="true"/>
    <lcf76f155ced4ddcb4097134ff3c332f xmlns="6ca77bdd-ee18-4ebc-9b0d-3264f2825b1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81C1BE7A6B7C46928AD2332F22B1AD" ma:contentTypeVersion="18" ma:contentTypeDescription="Ein neues Dokument erstellen." ma:contentTypeScope="" ma:versionID="98287fbbb4e2eb1ad451cdef38f7988a">
  <xsd:schema xmlns:xsd="http://www.w3.org/2001/XMLSchema" xmlns:xs="http://www.w3.org/2001/XMLSchema" xmlns:p="http://schemas.microsoft.com/office/2006/metadata/properties" xmlns:ns2="6ca77bdd-ee18-4ebc-9b0d-3264f2825b1c" xmlns:ns3="99260ab4-9a4f-4bcc-9398-7db7d68f19c3" targetNamespace="http://schemas.microsoft.com/office/2006/metadata/properties" ma:root="true" ma:fieldsID="4b08e883ce3b7e39c763be510c3d7e10" ns2:_="" ns3:_="">
    <xsd:import namespace="6ca77bdd-ee18-4ebc-9b0d-3264f2825b1c"/>
    <xsd:import namespace="99260ab4-9a4f-4bcc-9398-7db7d68f19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7bdd-ee18-4ebc-9b0d-3264f2825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d7e413f9-1cc1-4d37-acd5-29e891b1ad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60ab4-9a4f-4bcc-9398-7db7d68f19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859cf0-8725-4ee9-b455-44a041428d05}" ma:internalName="TaxCatchAll" ma:showField="CatchAllData" ma:web="99260ab4-9a4f-4bcc-9398-7db7d68f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01541-0C49-4FE6-9332-34248A9A376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6ca77bdd-ee18-4ebc-9b0d-3264f2825b1c"/>
    <ds:schemaRef ds:uri="http://schemas.microsoft.com/office/2006/metadata/properties"/>
    <ds:schemaRef ds:uri="http://www.w3.org/XML/1998/namespace"/>
    <ds:schemaRef ds:uri="99260ab4-9a4f-4bcc-9398-7db7d68f19c3"/>
  </ds:schemaRefs>
</ds:datastoreItem>
</file>

<file path=customXml/itemProps2.xml><?xml version="1.0" encoding="utf-8"?>
<ds:datastoreItem xmlns:ds="http://schemas.openxmlformats.org/officeDocument/2006/customXml" ds:itemID="{9CD25CC9-6645-4DE4-94E3-A62B85382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0FD05-3395-4548-A334-500F13705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77bdd-ee18-4ebc-9b0d-3264f2825b1c"/>
    <ds:schemaRef ds:uri="99260ab4-9a4f-4bcc-9398-7db7d68f19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Breitbild</PresentationFormat>
  <Paragraphs>33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Office-Design</vt:lpstr>
      <vt:lpstr>Cum ratione gGmbH</vt:lpstr>
      <vt:lpstr>Cum ratione gGmbH  - Wer sind wir?</vt:lpstr>
      <vt:lpstr>Themenfeld “Nachhaltiges Bauen &amp; Wohnen”</vt:lpstr>
      <vt:lpstr>PowerPoint-Präsentation</vt:lpstr>
      <vt:lpstr>Leitbild: Modell Deutschland  Circular Economy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Lara Schröder</cp:lastModifiedBy>
  <cp:revision>62</cp:revision>
  <dcterms:created xsi:type="dcterms:W3CDTF">2017-05-25T08:57:42Z</dcterms:created>
  <dcterms:modified xsi:type="dcterms:W3CDTF">2024-07-03T08:50:20Z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0x010100F381C1BE7A6B7C46928AD2332F22B1AD</vt:lpwstr>
  </property>
</Properties>
</file>