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6"/>
  </p:notesMasterIdLst>
  <p:sldIdLst>
    <p:sldId id="655" r:id="rId4"/>
    <p:sldId id="656" r:id="rId5"/>
    <p:sldId id="258" r:id="rId6"/>
    <p:sldId id="259" r:id="rId7"/>
    <p:sldId id="260" r:id="rId8"/>
    <p:sldId id="413" r:id="rId9"/>
    <p:sldId id="261" r:id="rId10"/>
    <p:sldId id="262" r:id="rId11"/>
    <p:sldId id="263" r:id="rId12"/>
    <p:sldId id="414" r:id="rId13"/>
    <p:sldId id="415" r:id="rId14"/>
    <p:sldId id="400" r:id="rId15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538"/>
    <a:srgbClr val="286BB5"/>
    <a:srgbClr val="1AA0BD"/>
    <a:srgbClr val="0070C0"/>
    <a:srgbClr val="8FAADC"/>
    <a:srgbClr val="BD91C9"/>
    <a:srgbClr val="BDD7EE"/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4385" autoAdjust="0"/>
  </p:normalViewPr>
  <p:slideViewPr>
    <p:cSldViewPr snapToGrid="0">
      <p:cViewPr varScale="1">
        <p:scale>
          <a:sx n="96" d="100"/>
          <a:sy n="96" d="100"/>
        </p:scale>
        <p:origin x="78" y="29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B51C0B-6922-4792-9666-3D8895654EC1}" type="datetimeFigureOut">
              <a:rPr lang="en-US"/>
              <a:t>7/2/2024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F62607-457C-4CAE-A3C1-EA509CA62FFE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2607-457C-4CAE-A3C1-EA509CA62FFE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2607-457C-4CAE-A3C1-EA509CA62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0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C6E57-5E06-4F06-A719-8C1FAB961B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1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C6CFDF6-994A-273F-498F-1768440E2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chrift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29990" y="0"/>
            <a:ext cx="12421990" cy="6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ogo-Wüs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411DF1E-BA49-4A48-9DB3-ADAB741487E0}" type="datetimeFigureOut">
              <a:rPr lang="de-DE"/>
              <a:t>02.07.2024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pic>
        <p:nvPicPr>
          <p:cNvPr id="9" name="Grafik 8" descr="Ein Bild, das Text, Screenshot, Schrift, Grafike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05017" y="1082035"/>
            <a:ext cx="10981966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Logo-Wüs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leidung, Person, Schuhwerk, Lächel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52622" y="509360"/>
            <a:ext cx="7051646" cy="58469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771860" y="384296"/>
            <a:ext cx="3790827" cy="63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Logo-Wüs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rcRect t="30298" b="10659"/>
          <a:stretch/>
        </p:blipFill>
        <p:spPr bwMode="auto">
          <a:xfrm>
            <a:off x="6673491" y="339812"/>
            <a:ext cx="5101367" cy="6023918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8793956" y="3086100"/>
            <a:ext cx="731044" cy="6715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pic>
        <p:nvPicPr>
          <p:cNvPr id="31" name="Grafik 30" descr="Ein Bild, das Kleidung, Person, Schuhwerk, Lächeln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93342" y="1425129"/>
            <a:ext cx="5602658" cy="4645537"/>
          </a:xfrm>
          <a:prstGeom prst="rect">
            <a:avLst/>
          </a:prstGeom>
        </p:spPr>
      </p:pic>
      <p:sp>
        <p:nvSpPr>
          <p:cNvPr id="34" name="Rechteck 33"/>
          <p:cNvSpPr/>
          <p:nvPr userDrawn="1"/>
        </p:nvSpPr>
        <p:spPr bwMode="auto">
          <a:xfrm>
            <a:off x="493340" y="4309176"/>
            <a:ext cx="1848261" cy="401782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chemeClr val="accent1"/>
              </a:solidFill>
              <a:highlight>
                <a:srgbClr val="0070C0"/>
              </a:highlight>
            </a:endParaRPr>
          </a:p>
        </p:txBody>
      </p:sp>
      <p:sp>
        <p:nvSpPr>
          <p:cNvPr id="35" name="Textfeld 34"/>
          <p:cNvSpPr txBox="1"/>
          <p:nvPr userDrawn="1"/>
        </p:nvSpPr>
        <p:spPr bwMode="auto">
          <a:xfrm>
            <a:off x="493340" y="4274184"/>
            <a:ext cx="1965653" cy="40178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de-DE" sz="2400">
                <a:solidFill>
                  <a:schemeClr val="bg1"/>
                </a:solidFill>
              </a:rPr>
              <a:t>EINLADUNG</a:t>
            </a:r>
            <a:endParaRPr/>
          </a:p>
        </p:txBody>
      </p:sp>
      <p:sp>
        <p:nvSpPr>
          <p:cNvPr id="40" name="Textplatzhalt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591630" y="523718"/>
            <a:ext cx="552645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Gemeinsam gestalten wir die zirkuläre Transformation in OWL!</a:t>
            </a:r>
            <a:endParaRPr/>
          </a:p>
        </p:txBody>
      </p:sp>
      <p:sp>
        <p:nvSpPr>
          <p:cNvPr id="41" name="Textplatzhalter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396249" y="1686414"/>
            <a:ext cx="5526457" cy="225424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>
                <a:solidFill>
                  <a:schemeClr val="accent1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Machen Sie mit!</a:t>
            </a:r>
            <a:endParaRPr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93341" y="5869775"/>
            <a:ext cx="2861516" cy="401782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chemeClr val="accent1"/>
              </a:solidFill>
              <a:highlight>
                <a:srgbClr val="0070C0"/>
              </a:highlight>
            </a:endParaRPr>
          </a:p>
        </p:txBody>
      </p:sp>
      <p:sp>
        <p:nvSpPr>
          <p:cNvPr id="15" name="Textfeld 14"/>
          <p:cNvSpPr txBox="1"/>
          <p:nvPr userDrawn="1"/>
        </p:nvSpPr>
        <p:spPr bwMode="auto">
          <a:xfrm>
            <a:off x="493342" y="5869775"/>
            <a:ext cx="2788022" cy="401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de-DE" sz="1800">
                <a:solidFill>
                  <a:schemeClr val="bg1"/>
                </a:solidFill>
              </a:rPr>
              <a:t>www.cirqualityowlplus.de</a:t>
            </a:r>
            <a:endParaRPr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493340" y="4823532"/>
            <a:ext cx="4105037" cy="933669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chemeClr val="accent1"/>
              </a:solidFill>
              <a:highlight>
                <a:srgbClr val="0070C0"/>
              </a:highlight>
            </a:endParaRPr>
          </a:p>
        </p:txBody>
      </p:sp>
      <p:sp>
        <p:nvSpPr>
          <p:cNvPr id="39" name="Textfeld 38"/>
          <p:cNvSpPr txBox="1"/>
          <p:nvPr userDrawn="1"/>
        </p:nvSpPr>
        <p:spPr bwMode="auto">
          <a:xfrm>
            <a:off x="493341" y="4816759"/>
            <a:ext cx="4276367" cy="782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de-DE" i="1">
                <a:solidFill>
                  <a:schemeClr val="bg1"/>
                </a:solidFill>
              </a:rPr>
              <a:t>Wir sind überzeugt, ein zukunftsfähiger Wirtschaftsstandort OWL ist nur mit</a:t>
            </a:r>
            <a:br>
              <a:rPr lang="de-DE" i="1">
                <a:solidFill>
                  <a:schemeClr val="bg1"/>
                </a:solidFill>
              </a:rPr>
            </a:br>
            <a:r>
              <a:rPr lang="de-DE" i="1">
                <a:solidFill>
                  <a:schemeClr val="bg1"/>
                </a:solidFill>
              </a:rPr>
              <a:t>einer Circular Economy möglich!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607052" y="2991062"/>
            <a:ext cx="1008436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6054725" cy="6858000"/>
          </a:xfrm>
          <a:prstGeom prst="rect">
            <a:avLst/>
          </a:prstGeom>
          <a:noFill/>
        </p:spPr>
      </p:pic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ktionsfe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4446639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544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3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Aktionsfe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4411243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544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Aktionsfe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4417142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544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Aktionsfe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442304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544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9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Aktionsfe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A35898-2A67-447C-9487-D211641F1153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822326"/>
            <a:ext cx="44348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286BB5"/>
                </a:solidFill>
                <a:latin typeface="Roboto"/>
                <a:ea typeface="Robo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544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0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rgbClr val="1AA0BD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286B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94041" y="5737682"/>
            <a:ext cx="2545897" cy="534117"/>
          </a:xfrm>
          <a:prstGeom prst="rect">
            <a:avLst/>
          </a:prstGeom>
        </p:spPr>
      </p:pic>
      <p:pic>
        <p:nvPicPr>
          <p:cNvPr id="8" name="Grafik 7" descr="Ein Bild, das Logo, Grafiken, Symbol, Softdrink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97139" y="5735637"/>
            <a:ext cx="2743200" cy="538208"/>
          </a:xfrm>
          <a:prstGeom prst="rect">
            <a:avLst/>
          </a:prstGeom>
        </p:spPr>
      </p:pic>
      <p:pic>
        <p:nvPicPr>
          <p:cNvPr id="10" name="Grafik 9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4" descr="Ein Bild, das Text, Kreis, Screenshot, Diagramm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33463" y="1144474"/>
            <a:ext cx="8054045" cy="525632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2944261" y="457201"/>
            <a:ext cx="3650105" cy="1064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567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837991" y="1982181"/>
            <a:ext cx="3063449" cy="4070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1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5" name="Gruppieren 64"/>
          <p:cNvGrpSpPr/>
          <p:nvPr userDrawn="1"/>
        </p:nvGrpSpPr>
        <p:grpSpPr bwMode="auto">
          <a:xfrm>
            <a:off x="1811043" y="1737987"/>
            <a:ext cx="8856957" cy="4983484"/>
            <a:chOff x="1811043" y="1737991"/>
            <a:chExt cx="8856957" cy="4983484"/>
          </a:xfrm>
        </p:grpSpPr>
        <p:sp>
          <p:nvSpPr>
            <p:cNvPr id="66" name="Gleichschenkliges Dreieck 65"/>
            <p:cNvSpPr/>
            <p:nvPr/>
          </p:nvSpPr>
          <p:spPr bwMode="auto">
            <a:xfrm flipV="1">
              <a:off x="3213237" y="5696381"/>
              <a:ext cx="6540873" cy="506560"/>
            </a:xfrm>
            <a:prstGeom prst="triangle">
              <a:avLst>
                <a:gd name="adj" fmla="val 48943"/>
              </a:avLst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67" name="Rechteck 66"/>
            <p:cNvSpPr/>
            <p:nvPr/>
          </p:nvSpPr>
          <p:spPr bwMode="auto">
            <a:xfrm>
              <a:off x="3234927" y="1737992"/>
              <a:ext cx="6540873" cy="678873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 bwMode="auto">
            <a:xfrm>
              <a:off x="3210626" y="4878819"/>
              <a:ext cx="6540873" cy="678873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69" name="Rechteck 68"/>
            <p:cNvSpPr/>
            <p:nvPr/>
          </p:nvSpPr>
          <p:spPr bwMode="auto">
            <a:xfrm rot="5400000">
              <a:off x="240630" y="3308406"/>
              <a:ext cx="3819700" cy="678873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 bwMode="auto">
            <a:xfrm>
              <a:off x="3792408" y="1855741"/>
              <a:ext cx="5465619" cy="4433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de-DE"/>
                <a:t>AP 1: CE Sprints &amp; Synergien</a:t>
              </a:r>
              <a:endParaRPr/>
            </a:p>
          </p:txBody>
        </p:sp>
        <p:sp>
          <p:nvSpPr>
            <p:cNvPr id="71" name="Textfeld 70"/>
            <p:cNvSpPr txBox="1"/>
            <p:nvPr/>
          </p:nvSpPr>
          <p:spPr bwMode="auto">
            <a:xfrm>
              <a:off x="3748252" y="4996567"/>
              <a:ext cx="5465619" cy="4433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de-DE"/>
                <a:t>AP 6: Kommunikation &amp; Vernetzung</a:t>
              </a:r>
              <a:endParaRPr/>
            </a:p>
          </p:txBody>
        </p:sp>
        <p:sp>
          <p:nvSpPr>
            <p:cNvPr id="72" name="Textfeld 71"/>
            <p:cNvSpPr txBox="1"/>
            <p:nvPr/>
          </p:nvSpPr>
          <p:spPr bwMode="auto">
            <a:xfrm rot="16199999">
              <a:off x="240835" y="3426154"/>
              <a:ext cx="3819700" cy="4433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de-DE"/>
                <a:t>AP 7: Projektmanagement</a:t>
              </a:r>
              <a:endParaRPr/>
            </a:p>
          </p:txBody>
        </p:sp>
        <p:grpSp>
          <p:nvGrpSpPr>
            <p:cNvPr id="73" name="Gruppieren 72"/>
            <p:cNvGrpSpPr/>
            <p:nvPr/>
          </p:nvGrpSpPr>
          <p:grpSpPr bwMode="auto">
            <a:xfrm>
              <a:off x="2823080" y="3017842"/>
              <a:ext cx="6928419" cy="1260000"/>
              <a:chOff x="3739581" y="3477491"/>
              <a:chExt cx="6928419" cy="1260000"/>
            </a:xfrm>
          </p:grpSpPr>
          <p:sp>
            <p:nvSpPr>
              <p:cNvPr id="101" name="Ellipse 100"/>
              <p:cNvSpPr/>
              <p:nvPr/>
            </p:nvSpPr>
            <p:spPr bwMode="auto">
              <a:xfrm>
                <a:off x="4127127" y="3477491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 bwMode="auto">
              <a:xfrm>
                <a:off x="5887418" y="3477491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 bwMode="auto">
              <a:xfrm>
                <a:off x="7647708" y="3477491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 bwMode="auto">
              <a:xfrm>
                <a:off x="9408000" y="3477491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 bwMode="auto">
              <a:xfrm>
                <a:off x="4217127" y="3567491"/>
                <a:ext cx="1080000" cy="1080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6" name="Ellipse 105"/>
              <p:cNvSpPr/>
              <p:nvPr/>
            </p:nvSpPr>
            <p:spPr bwMode="auto">
              <a:xfrm>
                <a:off x="5977418" y="3567491"/>
                <a:ext cx="1080000" cy="1080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 bwMode="auto">
              <a:xfrm>
                <a:off x="7737708" y="3567491"/>
                <a:ext cx="1080000" cy="1080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 bwMode="auto">
              <a:xfrm>
                <a:off x="9498000" y="3567491"/>
                <a:ext cx="1080000" cy="1080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pic>
            <p:nvPicPr>
              <p:cNvPr id="109" name="Grafik 108" descr="Ein Bild, das Kreis, Schrift, Grafiken, Logo enthält.&#10;&#10;Automatisch generierte Beschreibung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5483100" y="3882084"/>
                <a:ext cx="540000" cy="540000"/>
              </a:xfrm>
              <a:prstGeom prst="rect">
                <a:avLst/>
              </a:prstGeom>
              <a:effectLst/>
            </p:spPr>
          </p:pic>
          <p:pic>
            <p:nvPicPr>
              <p:cNvPr id="110" name="Grafik 109" descr="Ein Bild, das Kreis, Schrift, Grafiken, Logo enthält.&#10;&#10;Automatisch generierte Beschreibung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7248899" y="3837491"/>
                <a:ext cx="540000" cy="540000"/>
              </a:xfrm>
              <a:prstGeom prst="rect">
                <a:avLst/>
              </a:prstGeom>
              <a:effectLst/>
            </p:spPr>
          </p:pic>
          <p:pic>
            <p:nvPicPr>
              <p:cNvPr id="111" name="Grafik 110" descr="Ein Bild, das Grafiken, Clipart, Symbol, Logo enthält.&#10;&#10;Automatisch generierte Beschreibung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8977855" y="3837491"/>
                <a:ext cx="540000" cy="540000"/>
              </a:xfrm>
              <a:prstGeom prst="rect">
                <a:avLst/>
              </a:prstGeom>
              <a:effectLst/>
            </p:spPr>
          </p:pic>
          <p:sp>
            <p:nvSpPr>
              <p:cNvPr id="112" name="Textfeld 111"/>
              <p:cNvSpPr txBox="1"/>
              <p:nvPr/>
            </p:nvSpPr>
            <p:spPr bwMode="auto">
              <a:xfrm>
                <a:off x="4151428" y="3717684"/>
                <a:ext cx="1225037" cy="7895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de-DE" sz="1000" b="1"/>
                  <a:t>AP 2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Qualifizierung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Fach-/ Führungs-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Kräfte für CE</a:t>
                </a:r>
                <a:endParaRPr/>
              </a:p>
            </p:txBody>
          </p:sp>
          <p:sp>
            <p:nvSpPr>
              <p:cNvPr id="113" name="Textfeld 112"/>
              <p:cNvSpPr txBox="1"/>
              <p:nvPr/>
            </p:nvSpPr>
            <p:spPr bwMode="auto">
              <a:xfrm>
                <a:off x="5920092" y="3683049"/>
                <a:ext cx="1225037" cy="7895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de-DE" sz="1000" b="1"/>
                  <a:t>AP 3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Zirkuläres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Supply Chain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Management</a:t>
                </a:r>
                <a:endParaRPr/>
              </a:p>
            </p:txBody>
          </p:sp>
          <p:sp>
            <p:nvSpPr>
              <p:cNvPr id="114" name="Textfeld 113"/>
              <p:cNvSpPr txBox="1"/>
              <p:nvPr/>
            </p:nvSpPr>
            <p:spPr bwMode="auto">
              <a:xfrm>
                <a:off x="7687936" y="3714381"/>
                <a:ext cx="1225037" cy="7895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de-DE" sz="1000" b="1"/>
                  <a:t>AP 4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Bauwende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Zirkuläres 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Denken und Wirtschaften</a:t>
                </a:r>
                <a:endParaRPr/>
              </a:p>
            </p:txBody>
          </p:sp>
          <p:sp>
            <p:nvSpPr>
              <p:cNvPr id="115" name="Textfeld 114"/>
              <p:cNvSpPr txBox="1"/>
              <p:nvPr/>
            </p:nvSpPr>
            <p:spPr bwMode="auto">
              <a:xfrm>
                <a:off x="9425481" y="3707234"/>
                <a:ext cx="1225037" cy="7895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de-DE" sz="1000" b="1"/>
                  <a:t>AP 5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Abfall- und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Kreislaufwirt-schaft der </a:t>
                </a:r>
                <a:endParaRPr/>
              </a:p>
              <a:p>
                <a:pPr algn="ctr">
                  <a:defRPr/>
                </a:pPr>
                <a:r>
                  <a:rPr lang="de-DE" sz="1000"/>
                  <a:t>Zukunft</a:t>
                </a:r>
                <a:endParaRPr/>
              </a:p>
            </p:txBody>
          </p:sp>
          <p:pic>
            <p:nvPicPr>
              <p:cNvPr id="116" name="Grafik 115" descr="Ein Bild, das Grafiken, Schrift, Kreis, Logo enthält.&#10;&#10;Automatisch generierte Beschreibung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739581" y="3851779"/>
                <a:ext cx="540000" cy="540000"/>
              </a:xfrm>
              <a:prstGeom prst="rect">
                <a:avLst/>
              </a:prstGeom>
              <a:effectLst/>
            </p:spPr>
          </p:pic>
        </p:grpSp>
        <p:sp>
          <p:nvSpPr>
            <p:cNvPr id="74" name="Ellipse 73"/>
            <p:cNvSpPr/>
            <p:nvPr/>
          </p:nvSpPr>
          <p:spPr bwMode="auto">
            <a:xfrm>
              <a:off x="3802746" y="2197209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5544109" y="2197209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>
              <a:off x="7285472" y="2201836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9026835" y="2181502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 bwMode="auto">
            <a:xfrm>
              <a:off x="3802746" y="4925686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5544109" y="4925686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7285472" y="4930313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9026835" y="4909979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cxnSp>
          <p:nvCxnSpPr>
            <p:cNvPr id="82" name="Gerade Verbindung mit Pfeil 81"/>
            <p:cNvCxnSpPr>
              <a:cxnSpLocks/>
            </p:cNvCxnSpPr>
            <p:nvPr/>
          </p:nvCxnSpPr>
          <p:spPr bwMode="auto">
            <a:xfrm flipV="1">
              <a:off x="3844998" y="25170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cxnSpLocks/>
            </p:cNvCxnSpPr>
            <p:nvPr/>
          </p:nvCxnSpPr>
          <p:spPr bwMode="auto">
            <a:xfrm flipV="1">
              <a:off x="5611886" y="25170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cxnSpLocks/>
            </p:cNvCxnSpPr>
            <p:nvPr/>
          </p:nvCxnSpPr>
          <p:spPr bwMode="auto">
            <a:xfrm flipV="1">
              <a:off x="7354961" y="25170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cxnSpLocks/>
            </p:cNvCxnSpPr>
            <p:nvPr/>
          </p:nvCxnSpPr>
          <p:spPr bwMode="auto">
            <a:xfrm flipV="1">
              <a:off x="9102798" y="25170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>
              <a:cxnSpLocks/>
            </p:cNvCxnSpPr>
            <p:nvPr/>
          </p:nvCxnSpPr>
          <p:spPr bwMode="auto">
            <a:xfrm flipV="1">
              <a:off x="3844998" y="43839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>
              <a:cxnSpLocks/>
            </p:cNvCxnSpPr>
            <p:nvPr/>
          </p:nvCxnSpPr>
          <p:spPr bwMode="auto">
            <a:xfrm flipV="1">
              <a:off x="5611886" y="43839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>
              <a:cxnSpLocks/>
            </p:cNvCxnSpPr>
            <p:nvPr/>
          </p:nvCxnSpPr>
          <p:spPr bwMode="auto">
            <a:xfrm flipV="1">
              <a:off x="7354961" y="43839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cxnSpLocks/>
            </p:cNvCxnSpPr>
            <p:nvPr/>
          </p:nvCxnSpPr>
          <p:spPr bwMode="auto">
            <a:xfrm flipV="1">
              <a:off x="9102798" y="4383997"/>
              <a:ext cx="0" cy="396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>
              <a:cxnSpLocks/>
            </p:cNvCxnSpPr>
            <p:nvPr/>
          </p:nvCxnSpPr>
          <p:spPr bwMode="auto">
            <a:xfrm>
              <a:off x="2682947" y="5230904"/>
              <a:ext cx="36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>
              <a:cxnSpLocks/>
            </p:cNvCxnSpPr>
            <p:nvPr/>
          </p:nvCxnSpPr>
          <p:spPr bwMode="auto">
            <a:xfrm>
              <a:off x="2682947" y="2103852"/>
              <a:ext cx="36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2" name="Bogen 91"/>
            <p:cNvSpPr/>
            <p:nvPr/>
          </p:nvSpPr>
          <p:spPr bwMode="auto">
            <a:xfrm>
              <a:off x="8203690" y="2072479"/>
              <a:ext cx="2464310" cy="3083809"/>
            </a:xfrm>
            <a:prstGeom prst="arc">
              <a:avLst>
                <a:gd name="adj1" fmla="val 17465469"/>
                <a:gd name="adj2" fmla="val 4068822"/>
              </a:avLst>
            </a:prstGeom>
            <a:ln w="127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Ellipse 92"/>
            <p:cNvSpPr/>
            <p:nvPr/>
          </p:nvSpPr>
          <p:spPr bwMode="auto">
            <a:xfrm>
              <a:off x="2279797" y="2069310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 bwMode="auto">
            <a:xfrm>
              <a:off x="2280920" y="5090356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 bwMode="auto">
            <a:xfrm>
              <a:off x="2285197" y="4087310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 bwMode="auto">
            <a:xfrm>
              <a:off x="2277112" y="3078310"/>
              <a:ext cx="144000" cy="144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1200">
                <a:solidFill>
                  <a:srgbClr val="FFB636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 bwMode="auto">
            <a:xfrm>
              <a:off x="2510285" y="6278101"/>
              <a:ext cx="8063414" cy="4433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de-DE" sz="1600"/>
                <a:t>Zielgruppe aus Wirtschaft, Wissenschaft, Politik, Verwaltung, Gesellschaft</a:t>
              </a:r>
              <a:endParaRPr/>
            </a:p>
          </p:txBody>
        </p:sp>
        <p:grpSp>
          <p:nvGrpSpPr>
            <p:cNvPr id="98" name="Gruppieren 97"/>
            <p:cNvGrpSpPr/>
            <p:nvPr userDrawn="1"/>
          </p:nvGrpSpPr>
          <p:grpSpPr bwMode="auto">
            <a:xfrm>
              <a:off x="6107576" y="5755019"/>
              <a:ext cx="619996" cy="360605"/>
              <a:chOff x="6075401" y="5755019"/>
              <a:chExt cx="619996" cy="360605"/>
            </a:xfrm>
          </p:grpSpPr>
          <p:sp>
            <p:nvSpPr>
              <p:cNvPr id="99" name="Pfeil: nach unten 98"/>
              <p:cNvSpPr/>
              <p:nvPr userDrawn="1"/>
            </p:nvSpPr>
            <p:spPr bwMode="auto">
              <a:xfrm>
                <a:off x="6075401" y="5755624"/>
                <a:ext cx="259124" cy="360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  <p:sp>
            <p:nvSpPr>
              <p:cNvPr id="100" name="Pfeil: nach unten 99"/>
              <p:cNvSpPr/>
              <p:nvPr userDrawn="1"/>
            </p:nvSpPr>
            <p:spPr bwMode="auto">
              <a:xfrm rot="10800000">
                <a:off x="6436273" y="5755019"/>
                <a:ext cx="259124" cy="360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de-DE" sz="1200">
                  <a:solidFill>
                    <a:srgbClr val="FFB636"/>
                  </a:solidFill>
                </a:endParaRPr>
              </a:p>
            </p:txBody>
          </p:sp>
        </p:grpSp>
      </p:grpSp>
      <p:sp>
        <p:nvSpPr>
          <p:cNvPr id="7" name="Rechteck 6"/>
          <p:cNvSpPr/>
          <p:nvPr userDrawn="1"/>
        </p:nvSpPr>
        <p:spPr bwMode="auto">
          <a:xfrm>
            <a:off x="2944261" y="457201"/>
            <a:ext cx="3650105" cy="1064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567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78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reis, Screenshot, Text, Diagramm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68522" y="1188484"/>
            <a:ext cx="5962506" cy="4996645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5227311" y="408564"/>
            <a:ext cx="3650105" cy="1064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567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 bwMode="auto">
          <a:xfrm>
            <a:off x="1386840" y="2027161"/>
            <a:ext cx="4709160" cy="4217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837991" y="1982181"/>
            <a:ext cx="4823669" cy="4070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2580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567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837991" y="1982181"/>
            <a:ext cx="9856788" cy="4070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9841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838200" y="1775706"/>
            <a:ext cx="10515600" cy="440125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2980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2980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7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2980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837991" y="1982181"/>
            <a:ext cx="9856997" cy="4070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8567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8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6" name="Grafik 5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0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1303020"/>
            <a:ext cx="6172200" cy="455803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8" name="Grafik 7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1341120"/>
            <a:ext cx="6172200" cy="4519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8" name="Grafik 7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5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866776"/>
            <a:ext cx="959358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286BB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pic>
        <p:nvPicPr>
          <p:cNvPr id="2" name="Grafik 1" descr="Ein Bild, das Text, Schrift, Grafiken, Logo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547A847-E398-1BE7-15EB-97BC992BA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FE994DBE-601A-DDA9-C0FE-080FE1F3E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68000" y="270889"/>
            <a:ext cx="1123157" cy="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0611" y="274639"/>
            <a:ext cx="873188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C38ADD-4950-49AA-9FBC-9D7231291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2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04FC98E-6515-7CE9-8802-8A8543C67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8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2521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41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E04E136-7D95-92FC-A21F-6FD11359C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4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A9C7C85-F5AF-1BF5-A3C9-C056DCC49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DBA6E8E-276D-8119-0306-F0732EF48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1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8662D92-89CB-D509-7A70-D911926AC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3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63DC27F-056A-C177-1C69-0CA5A84A2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7477"/>
            <a:ext cx="2688299" cy="12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5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8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0128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  <p:pic>
        <p:nvPicPr>
          <p:cNvPr id="11" name="Grafik 1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AFF2902-7C96-F5C5-CB66-544A209958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113" y="340730"/>
            <a:ext cx="1846852" cy="13255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569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D9CC81-DABE-401D-8EAD-E66C6804928E}" type="datetimeFigureOut">
              <a:rPr lang="de-DE"/>
              <a:t>02.07.2024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3A4402-D0C6-48D4-BDD3-B9D5B7088F22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3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>
          <a:xfrm>
            <a:off x="7152117" y="6405331"/>
            <a:ext cx="4943872" cy="4063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/>
          </a:sp3d>
        </p:spPr>
        <p:txBody>
          <a:bodyPr/>
          <a:lstStyle/>
          <a:p>
            <a:pPr algn="r">
              <a:defRPr/>
            </a:pPr>
            <a:r>
              <a:rPr lang="de-DE" altLang="de-DE" sz="1867" noProof="0" dirty="0">
                <a:solidFill>
                  <a:srgbClr val="FF0000"/>
                </a:solidFill>
                <a:latin typeface="Freestyle Script" pitchFamily="66" charset="0"/>
              </a:rPr>
              <a:t>Wir vernetzen Kompetenzen für innovative Lösungen! </a:t>
            </a:r>
            <a:endParaRPr lang="de-DE" altLang="de-DE" sz="1867" b="1" noProof="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sp>
        <p:nvSpPr>
          <p:cNvPr id="8" name="Fußzeilenplatzhalter 3"/>
          <p:cNvSpPr txBox="1">
            <a:spLocks/>
          </p:cNvSpPr>
          <p:nvPr userDrawn="1"/>
        </p:nvSpPr>
        <p:spPr>
          <a:xfrm>
            <a:off x="57150" y="6445547"/>
            <a:ext cx="3254541" cy="3360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/>
          </a:sp3d>
        </p:spPr>
        <p:txBody>
          <a:bodyPr wrap="none"/>
          <a:lstStyle>
            <a:lvl1pPr eaLnBrk="0" hangingPunct="0"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Futura Lt BT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333" dirty="0">
                <a:solidFill>
                  <a:schemeClr val="tx1"/>
                </a:solidFill>
              </a:rPr>
              <a:t>www.foodprocessing.de</a:t>
            </a:r>
          </a:p>
        </p:txBody>
      </p:sp>
    </p:spTree>
    <p:extLst>
      <p:ext uri="{BB962C8B-B14F-4D97-AF65-F5344CB8AC3E}">
        <p14:creationId xmlns:p14="http://schemas.microsoft.com/office/powerpoint/2010/main" val="29962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qualityowlplus.de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www.linkedin.com/company/cirqualityowl-plus/?viewAsMember=tru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hyperlink" Target="mailto:%7Ceva.schwenzfeier-hellkamp@fh-bielefeld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g"/><Relationship Id="rId7" Type="http://schemas.openxmlformats.org/officeDocument/2006/relationships/image" Target="../media/image37.png"/><Relationship Id="rId2" Type="http://schemas.openxmlformats.org/officeDocument/2006/relationships/hyperlink" Target="mailto:nissrin.perez@iosb-ina.fraunhofer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meyer@energie-impuls-owl.de" TargetMode="Externa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9.jpg"/><Relationship Id="rId5" Type="http://schemas.openxmlformats.org/officeDocument/2006/relationships/image" Target="../media/image2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8.jp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0.jpg"/><Relationship Id="rId5" Type="http://schemas.openxmlformats.org/officeDocument/2006/relationships/image" Target="../media/image39.jpg"/><Relationship Id="rId10" Type="http://schemas.openxmlformats.org/officeDocument/2006/relationships/image" Target="../media/image40.jpeg"/><Relationship Id="rId4" Type="http://schemas.openxmlformats.org/officeDocument/2006/relationships/image" Target="../media/image29.jp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80EB5A36-2932-B7B2-D3A5-60DF3AD69CBB}"/>
              </a:ext>
            </a:extLst>
          </p:cNvPr>
          <p:cNvSpPr txBox="1"/>
          <p:nvPr/>
        </p:nvSpPr>
        <p:spPr>
          <a:xfrm>
            <a:off x="2447543" y="2111435"/>
            <a:ext cx="805348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3600" b="1" dirty="0">
                <a:solidFill>
                  <a:srgbClr val="17A1BD"/>
                </a:solidFill>
                <a:latin typeface="Moderna Sans" panose="00000500000000000000" pitchFamily="2" charset="0"/>
                <a:ea typeface="+mj-ea"/>
                <a:cs typeface="+mj-cs"/>
              </a:rPr>
              <a:t>Transformative Allianzen – das Netzwerk </a:t>
            </a:r>
            <a:r>
              <a:rPr lang="de-DE" sz="3600" b="1" dirty="0" err="1">
                <a:solidFill>
                  <a:srgbClr val="17A1BD"/>
                </a:solidFill>
                <a:latin typeface="Moderna Sans" panose="00000500000000000000" pitchFamily="2" charset="0"/>
                <a:ea typeface="+mj-ea"/>
                <a:cs typeface="+mj-cs"/>
              </a:rPr>
              <a:t>CirQualityOWL</a:t>
            </a:r>
            <a:r>
              <a:rPr lang="de-DE" sz="3600" b="1" dirty="0">
                <a:solidFill>
                  <a:srgbClr val="17A1BD"/>
                </a:solidFill>
                <a:latin typeface="Moderna Sans" panose="00000500000000000000" pitchFamily="2" charset="0"/>
                <a:ea typeface="+mj-ea"/>
                <a:cs typeface="+mj-cs"/>
              </a:rPr>
              <a:t> plus</a:t>
            </a:r>
            <a:endParaRPr lang="en-US" sz="3600" b="1" dirty="0">
              <a:solidFill>
                <a:srgbClr val="17A1BD"/>
              </a:solidFill>
              <a:latin typeface="Moderna Sans" panose="00000500000000000000" pitchFamily="2" charset="0"/>
              <a:ea typeface="+mj-ea"/>
              <a:cs typeface="+mj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C87808D-1600-F847-A863-713F06A44A08}"/>
              </a:ext>
            </a:extLst>
          </p:cNvPr>
          <p:cNvSpPr/>
          <p:nvPr/>
        </p:nvSpPr>
        <p:spPr bwMode="auto">
          <a:xfrm rot="16199999">
            <a:off x="6456284" y="-11888"/>
            <a:ext cx="36000" cy="7200000"/>
          </a:xfrm>
          <a:prstGeom prst="rect">
            <a:avLst/>
          </a:prstGeom>
          <a:solidFill>
            <a:srgbClr val="F9B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4D9CCF21-47EB-C902-CD12-2EBDC2C70D96}"/>
              </a:ext>
            </a:extLst>
          </p:cNvPr>
          <p:cNvSpPr txBox="1">
            <a:spLocks/>
          </p:cNvSpPr>
          <p:nvPr/>
        </p:nvSpPr>
        <p:spPr bwMode="auto">
          <a:xfrm>
            <a:off x="3697529" y="4663323"/>
            <a:ext cx="4796942" cy="1296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2000" dirty="0">
                <a:solidFill>
                  <a:srgbClr val="296BB7"/>
                </a:solidFill>
                <a:latin typeface="Moderna Sans"/>
                <a:ea typeface="Times New Roman"/>
              </a:rPr>
              <a:t>Beate Kolkmann</a:t>
            </a:r>
          </a:p>
          <a:p>
            <a:pPr marL="0" indent="0" algn="ctr">
              <a:buNone/>
              <a:defRPr/>
            </a:pPr>
            <a:r>
              <a:rPr lang="de-DE" sz="2000" dirty="0">
                <a:solidFill>
                  <a:srgbClr val="296BB7"/>
                </a:solidFill>
                <a:latin typeface="Moderna Sans"/>
                <a:ea typeface="Times New Roman"/>
              </a:rPr>
              <a:t>Food-Processing Initiative e.V. (FPI)</a:t>
            </a:r>
          </a:p>
          <a:p>
            <a:pPr marL="0" indent="0" algn="ctr">
              <a:buNone/>
              <a:defRPr/>
            </a:pPr>
            <a:r>
              <a:rPr lang="de-DE" sz="2000" dirty="0">
                <a:solidFill>
                  <a:srgbClr val="296BB7"/>
                </a:solidFill>
                <a:latin typeface="Moderna Sans"/>
                <a:ea typeface="Times New Roman"/>
              </a:rPr>
              <a:t> </a:t>
            </a:r>
            <a:r>
              <a:rPr lang="de-DE" sz="1800" dirty="0">
                <a:solidFill>
                  <a:srgbClr val="296BB7"/>
                </a:solidFill>
                <a:latin typeface="Moderna Sans"/>
                <a:ea typeface="Times New Roman"/>
              </a:rPr>
              <a:t>04.07.2024, online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984554-1C33-9F6C-9324-E9C56877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70"/>
          <a:stretch/>
        </p:blipFill>
        <p:spPr bwMode="auto">
          <a:xfrm rot="16200000">
            <a:off x="6027563" y="2802490"/>
            <a:ext cx="893443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2D88E96-23B7-BF80-5C35-D71CAA79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" y="195159"/>
            <a:ext cx="1799303" cy="80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89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25927E77-A6B1-FC0B-FC1E-A8F2B7169E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t="17068" r="23507" b="8716"/>
          <a:stretch/>
        </p:blipFill>
        <p:spPr>
          <a:xfrm>
            <a:off x="5508702" y="1830619"/>
            <a:ext cx="6133169" cy="4853137"/>
          </a:xfrm>
        </p:spPr>
      </p:pic>
      <p:sp>
        <p:nvSpPr>
          <p:cNvPr id="5" name="Untertitel 9">
            <a:extLst>
              <a:ext uri="{FF2B5EF4-FFF2-40B4-BE49-F238E27FC236}">
                <a16:creationId xmlns:a16="http://schemas.microsoft.com/office/drawing/2014/main" id="{BB263B27-80B1-3B20-1A08-742E7D3267C2}"/>
              </a:ext>
            </a:extLst>
          </p:cNvPr>
          <p:cNvSpPr txBox="1">
            <a:spLocks/>
          </p:cNvSpPr>
          <p:nvPr/>
        </p:nvSpPr>
        <p:spPr>
          <a:xfrm>
            <a:off x="838200" y="3465030"/>
            <a:ext cx="4502832" cy="2829262"/>
          </a:xfrm>
          <a:prstGeom prst="rect">
            <a:avLst/>
          </a:prstGeom>
          <a:ln>
            <a:solidFill>
              <a:srgbClr val="00E7F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2400" b="1" i="1" dirty="0">
                <a:ea typeface="Times New Roman" panose="02020603050405020304" pitchFamily="18" charset="0"/>
              </a:rPr>
              <a:t>Wir sind überzeugt, </a:t>
            </a:r>
            <a:br>
              <a:rPr lang="de-DE" sz="2400" b="1" i="1" dirty="0">
                <a:ea typeface="Times New Roman" panose="02020603050405020304" pitchFamily="18" charset="0"/>
              </a:rPr>
            </a:br>
            <a:r>
              <a:rPr lang="de-DE" sz="2400" b="1" i="1" dirty="0">
                <a:ea typeface="Times New Roman" panose="02020603050405020304" pitchFamily="18" charset="0"/>
              </a:rPr>
              <a:t>ein zukunftsfähiger Wirtschaftsstandort OWL </a:t>
            </a:r>
            <a:br>
              <a:rPr lang="de-DE" sz="2400" b="1" i="1" dirty="0">
                <a:ea typeface="Times New Roman" panose="02020603050405020304" pitchFamily="18" charset="0"/>
              </a:rPr>
            </a:br>
            <a:r>
              <a:rPr lang="de-DE" sz="2400" b="1" i="1" dirty="0">
                <a:ea typeface="Times New Roman" panose="02020603050405020304" pitchFamily="18" charset="0"/>
              </a:rPr>
              <a:t>ist nur mit einer </a:t>
            </a:r>
            <a:br>
              <a:rPr lang="de-DE" sz="2400" b="1" i="1" dirty="0">
                <a:ea typeface="Times New Roman" panose="02020603050405020304" pitchFamily="18" charset="0"/>
              </a:rPr>
            </a:br>
            <a:r>
              <a:rPr lang="de-DE" sz="2400" b="1" i="1" dirty="0">
                <a:ea typeface="Times New Roman" panose="02020603050405020304" pitchFamily="18" charset="0"/>
              </a:rPr>
              <a:t>Circular Economy möglich.</a:t>
            </a:r>
            <a:endParaRPr lang="de-DE" sz="2400" b="1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17B868-75E0-FB41-F1BA-DAC94FB7D970}"/>
              </a:ext>
            </a:extLst>
          </p:cNvPr>
          <p:cNvSpPr/>
          <p:nvPr/>
        </p:nvSpPr>
        <p:spPr bwMode="auto">
          <a:xfrm rot="16199999" flipH="1">
            <a:off x="2611557" y="290224"/>
            <a:ext cx="956120" cy="4502831"/>
          </a:xfrm>
          <a:prstGeom prst="rect">
            <a:avLst/>
          </a:prstGeom>
          <a:solidFill>
            <a:srgbClr val="F9B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</a:rPr>
              <a:t>EINLADUNG ZUM MITGESTALTEN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CE3865F-6549-80DD-B3F4-41CD5768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2810" cy="1325563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rgbClr val="296BB7"/>
                </a:solidFill>
              </a:rPr>
              <a:t>Gemeinsam gestalten wir die zirkuläre Transformation in OWL</a:t>
            </a:r>
          </a:p>
        </p:txBody>
      </p:sp>
      <p:pic>
        <p:nvPicPr>
          <p:cNvPr id="2" name="Grafik 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1FDF4587-3695-4A87-D6AE-0A3EA9A32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9946" y="3756992"/>
            <a:ext cx="1145552" cy="867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6508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580E3B5-B0F7-FD2B-CAD8-23099D68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54" y="2222136"/>
            <a:ext cx="5193250" cy="419454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67C7AA4-9387-B94A-370D-C2B79342758D}"/>
              </a:ext>
            </a:extLst>
          </p:cNvPr>
          <p:cNvSpPr txBox="1"/>
          <p:nvPr/>
        </p:nvSpPr>
        <p:spPr>
          <a:xfrm>
            <a:off x="474832" y="5774542"/>
            <a:ext cx="370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96BB7"/>
                </a:solidFill>
                <a:latin typeface="+mj-lt"/>
                <a:ea typeface="+mj-ea"/>
                <a:cs typeface="+mj-cs"/>
                <a:hlinkClick r:id="rId3"/>
              </a:rPr>
              <a:t>www.cirqualityowlplus.de</a:t>
            </a:r>
            <a:endParaRPr lang="de-DE" dirty="0">
              <a:solidFill>
                <a:srgbClr val="296BB7"/>
              </a:solidFill>
              <a:latin typeface="+mj-lt"/>
              <a:ea typeface="+mj-ea"/>
              <a:cs typeface="+mj-cs"/>
            </a:endParaRPr>
          </a:p>
          <a:p>
            <a:r>
              <a:rPr lang="de-DE" dirty="0" err="1">
                <a:solidFill>
                  <a:srgbClr val="296BB7"/>
                </a:solidFill>
                <a:latin typeface="+mj-lt"/>
                <a:ea typeface="+mj-ea"/>
                <a:cs typeface="+mj-cs"/>
                <a:hlinkClick r:id="rId4"/>
              </a:rPr>
              <a:t>CirQualityOWL</a:t>
            </a:r>
            <a:r>
              <a:rPr lang="de-DE" dirty="0">
                <a:solidFill>
                  <a:srgbClr val="296BB7"/>
                </a:solidFill>
                <a:latin typeface="+mj-lt"/>
                <a:ea typeface="+mj-ea"/>
                <a:cs typeface="+mj-cs"/>
                <a:hlinkClick r:id="rId4"/>
              </a:rPr>
              <a:t> plus </a:t>
            </a:r>
            <a:r>
              <a:rPr lang="de-DE" dirty="0">
                <a:solidFill>
                  <a:srgbClr val="296BB7"/>
                </a:solidFill>
                <a:latin typeface="+mj-lt"/>
                <a:ea typeface="+mj-ea"/>
                <a:cs typeface="+mj-cs"/>
              </a:rPr>
              <a:t>auf LinkedIn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D1F4143-5202-7D83-BE12-51AA167AD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96" y="267580"/>
            <a:ext cx="5636545" cy="16937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DB77E0-9281-0780-18E7-E5E991DE2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45" y="2050493"/>
            <a:ext cx="5688245" cy="36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84032" y="2468894"/>
            <a:ext cx="5807968" cy="31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rtl="0">
              <a:spcBef>
                <a:spcPts val="800"/>
              </a:spcBef>
            </a:pPr>
            <a:endParaRPr lang="de-DE" altLang="de-DE" sz="1867" kern="1200" dirty="0">
              <a:solidFill>
                <a:srgbClr val="002060"/>
              </a:solidFill>
              <a:latin typeface="Calibri"/>
            </a:endParaRP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b="1" kern="1200" dirty="0">
                <a:solidFill>
                  <a:prstClr val="black"/>
                </a:solidFill>
                <a:latin typeface="Calibri"/>
              </a:rPr>
              <a:t>Food-Processing Initiative e.V.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kern="1200" dirty="0">
                <a:solidFill>
                  <a:prstClr val="black"/>
                </a:solidFill>
                <a:latin typeface="Calibri"/>
              </a:rPr>
              <a:t>Beate Kolkmann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kern="1200" dirty="0">
                <a:solidFill>
                  <a:prstClr val="black"/>
                </a:solidFill>
                <a:latin typeface="Calibri"/>
              </a:rPr>
              <a:t>Beate.Kolkmann@foodprocessing.de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kern="1200" dirty="0">
                <a:solidFill>
                  <a:prstClr val="black"/>
                </a:solidFill>
              </a:rPr>
              <a:t>+49(0)160 7452381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kern="1200" dirty="0">
                <a:solidFill>
                  <a:prstClr val="black"/>
                </a:solidFill>
                <a:latin typeface="Calibri"/>
              </a:rPr>
              <a:t>Ritterstr. 19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kern="1200" dirty="0">
                <a:solidFill>
                  <a:prstClr val="black"/>
                </a:solidFill>
                <a:latin typeface="Calibri"/>
              </a:rPr>
              <a:t>D – 33602 Bielefeld</a:t>
            </a:r>
          </a:p>
          <a:p>
            <a:pPr algn="ctr" defTabSz="1219170" rtl="0">
              <a:spcBef>
                <a:spcPts val="800"/>
              </a:spcBef>
            </a:pPr>
            <a:r>
              <a:rPr lang="de-DE" altLang="de-DE" sz="1867" b="1" kern="1200" dirty="0">
                <a:solidFill>
                  <a:prstClr val="black"/>
                </a:solidFill>
                <a:latin typeface="Calibri"/>
              </a:rPr>
              <a:t>www.foodprocessing.de</a:t>
            </a: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1988841"/>
            <a:ext cx="5741592" cy="380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887755" y="356659"/>
            <a:ext cx="252024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rtl="0"/>
            <a:r>
              <a:rPr lang="en-GB" sz="5333" kern="1200" dirty="0">
                <a:solidFill>
                  <a:srgbClr val="FF0000"/>
                </a:solidFill>
                <a:latin typeface="Freestyle Script" panose="030804020302050B0404" pitchFamily="66" charset="0"/>
              </a:rPr>
              <a:t>Vielen Dank!</a:t>
            </a:r>
          </a:p>
        </p:txBody>
      </p:sp>
      <p:pic>
        <p:nvPicPr>
          <p:cNvPr id="3" name="Grafik 2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9A569B8-0EDE-1A53-295E-A6FE40088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83114" y="196748"/>
            <a:ext cx="1782185" cy="1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6DAE154-FAE8-DABE-B1C7-A319AB9C5E3D}"/>
              </a:ext>
            </a:extLst>
          </p:cNvPr>
          <p:cNvSpPr/>
          <p:nvPr/>
        </p:nvSpPr>
        <p:spPr bwMode="auto">
          <a:xfrm rot="10800000">
            <a:off x="6885532" y="1487157"/>
            <a:ext cx="108120" cy="4842130"/>
          </a:xfrm>
          <a:prstGeom prst="rect">
            <a:avLst/>
          </a:prstGeom>
          <a:solidFill>
            <a:srgbClr val="17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1200">
              <a:solidFill>
                <a:srgbClr val="FFB636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694FE-26E3-ECF5-EB3E-2B3D2B242B79}"/>
              </a:ext>
            </a:extLst>
          </p:cNvPr>
          <p:cNvSpPr txBox="1">
            <a:spLocks/>
          </p:cNvSpPr>
          <p:nvPr/>
        </p:nvSpPr>
        <p:spPr>
          <a:xfrm>
            <a:off x="7162921" y="2070999"/>
            <a:ext cx="4938644" cy="3615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i="1" dirty="0">
                <a:solidFill>
                  <a:srgbClr val="17A1BD"/>
                </a:solidFill>
                <a:latin typeface="Moderna Sans" panose="00000500000000000000" pitchFamily="2" charset="0"/>
              </a:rPr>
              <a:t>Zirkuläre Transformation in OWL gestalten – sektorübergreifende Allianzen befähigen die Akteure in OWL </a:t>
            </a:r>
            <a:br>
              <a:rPr lang="de-DE" sz="3600" b="1" i="1" dirty="0">
                <a:solidFill>
                  <a:srgbClr val="17A1BD"/>
                </a:solidFill>
                <a:latin typeface="Moderna Sans" panose="00000500000000000000" pitchFamily="2" charset="0"/>
              </a:rPr>
            </a:br>
            <a:r>
              <a:rPr lang="de-DE" sz="3600" b="1" i="1" dirty="0">
                <a:solidFill>
                  <a:srgbClr val="17A1BD"/>
                </a:solidFill>
                <a:latin typeface="Moderna Sans" panose="00000500000000000000" pitchFamily="2" charset="0"/>
              </a:rPr>
              <a:t>für Transformations-prozesse</a:t>
            </a:r>
            <a:endParaRPr lang="de-DE" sz="3600" i="1" dirty="0">
              <a:solidFill>
                <a:srgbClr val="17A1BD"/>
              </a:solidFill>
              <a:latin typeface="Moderna Sans" panose="00000500000000000000" pitchFamily="2" charset="0"/>
            </a:endParaRPr>
          </a:p>
        </p:txBody>
      </p:sp>
      <p:pic>
        <p:nvPicPr>
          <p:cNvPr id="9" name="Grafik 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9EFA1D0-D8B7-D693-2F04-C4448D76A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1629439"/>
            <a:ext cx="6268162" cy="44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8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68038" y="4381499"/>
            <a:ext cx="1731818" cy="4017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FAB439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568037" y="4395354"/>
            <a:ext cx="1870363" cy="401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cs typeface="Arial"/>
              </a:rPr>
              <a:t>11 Partner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68037" y="4901045"/>
            <a:ext cx="2445327" cy="4017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FAB439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568037" y="4914900"/>
            <a:ext cx="2445327" cy="401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cs typeface="Arial"/>
              </a:rPr>
              <a:t>200+ LOI Partner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68037" y="5950528"/>
            <a:ext cx="4038598" cy="4017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FAB439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68037" y="5430981"/>
            <a:ext cx="3276599" cy="4017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FAB439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568037" y="5960919"/>
            <a:ext cx="4087090" cy="401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cs typeface="Arial"/>
              </a:rPr>
              <a:t>3 Jahre Projektlaufzeit (2024 – 2026)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568037" y="5465621"/>
            <a:ext cx="3089013" cy="401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cs typeface="Arial"/>
              </a:rPr>
              <a:t>2.724.602 € Projektsumme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/>
          <a:stretch/>
        </p:blipFill>
        <p:spPr>
          <a:xfrm>
            <a:off x="5086282" y="1825663"/>
            <a:ext cx="6760172" cy="381618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FA2A84-CEB4-0128-3D2D-B8A101817B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296BB7"/>
                </a:solidFill>
              </a:rPr>
              <a:t>Missionsorientierte Allianzen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72BDE00-3F62-AF62-D052-A5D828A3FB2E}"/>
              </a:ext>
            </a:extLst>
          </p:cNvPr>
          <p:cNvSpPr txBox="1">
            <a:spLocks/>
          </p:cNvSpPr>
          <p:nvPr/>
        </p:nvSpPr>
        <p:spPr bwMode="auto">
          <a:xfrm>
            <a:off x="920287" y="1982181"/>
            <a:ext cx="3413969" cy="407055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800" dirty="0"/>
              <a:t>Gemeinsam die Transformation gestalten!</a:t>
            </a:r>
          </a:p>
          <a:p>
            <a:pPr>
              <a:defRPr/>
            </a:pPr>
            <a:r>
              <a:rPr lang="de-DE" sz="1800" dirty="0"/>
              <a:t>Alle Akteure mit „aktivem Beitrag“ für Transformation mit einbeziehen</a:t>
            </a:r>
          </a:p>
          <a:p>
            <a:pPr>
              <a:defRPr/>
            </a:pPr>
            <a:r>
              <a:rPr lang="de-DE" sz="1800" dirty="0"/>
              <a:t>Systemische Ansatz</a:t>
            </a:r>
          </a:p>
          <a:p>
            <a:pPr>
              <a:defRPr/>
            </a:pPr>
            <a:r>
              <a:rPr lang="de-DE" sz="1800" dirty="0"/>
              <a:t>Konkrete Herausforderungen im Blick</a:t>
            </a:r>
          </a:p>
          <a:p>
            <a:pPr>
              <a:defRPr/>
            </a:pPr>
            <a:r>
              <a:rPr lang="de-DE" sz="1800" dirty="0"/>
              <a:t>Vernetzung &amp; Transfer schaffen Synchronisation</a:t>
            </a:r>
          </a:p>
        </p:txBody>
      </p:sp>
    </p:spTree>
    <p:extLst>
      <p:ext uri="{BB962C8B-B14F-4D97-AF65-F5344CB8AC3E}">
        <p14:creationId xmlns:p14="http://schemas.microsoft.com/office/powerpoint/2010/main" val="3593400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96BB7"/>
                </a:solidFill>
              </a:rPr>
              <a:t>Herausforderungen im Fokus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95CBAA5-DB4C-F4A2-0DC9-067BAFBF63A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2091618"/>
            <a:ext cx="4203700" cy="440125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de-DE" sz="2000" dirty="0"/>
              <a:t>Qualifizierung künftiger Fach- und Führungskräfte für Circular Economy</a:t>
            </a:r>
            <a:endParaRPr sz="2000" dirty="0"/>
          </a:p>
          <a:p>
            <a:pPr>
              <a:buFont typeface="Arial"/>
              <a:buChar char="•"/>
              <a:defRPr/>
            </a:pPr>
            <a:r>
              <a:rPr lang="de-DE" sz="2000" dirty="0"/>
              <a:t>Lösungen für ein zirkuläres Lieferketten-Management (SSCM)</a:t>
            </a:r>
            <a:endParaRPr sz="2000" dirty="0"/>
          </a:p>
          <a:p>
            <a:pPr>
              <a:buFont typeface="Arial"/>
              <a:buChar char="•"/>
              <a:defRPr/>
            </a:pPr>
            <a:r>
              <a:rPr lang="de-DE" sz="2000" dirty="0" err="1"/>
              <a:t>Bauwende</a:t>
            </a:r>
            <a:r>
              <a:rPr lang="de-DE" sz="2000" dirty="0"/>
              <a:t> zum zirkulären Denken und Wirtschaften</a:t>
            </a:r>
            <a:endParaRPr sz="2000" dirty="0"/>
          </a:p>
          <a:p>
            <a:pPr>
              <a:buFont typeface="Arial"/>
              <a:buChar char="•"/>
              <a:defRPr/>
            </a:pPr>
            <a:r>
              <a:rPr lang="de-DE" sz="2000" dirty="0"/>
              <a:t>Abfall- und Kreislaufwirtschaft der Zukunft für OWL</a:t>
            </a:r>
            <a:endParaRPr sz="2000" dirty="0"/>
          </a:p>
          <a:p>
            <a:pPr>
              <a:buFont typeface="Arial"/>
              <a:buChar char="•"/>
              <a:defRPr/>
            </a:pPr>
            <a:r>
              <a:rPr lang="de-DE" sz="2000" dirty="0"/>
              <a:t>CE-Sprints, Vernetzung, Transfer</a:t>
            </a:r>
            <a:endParaRPr sz="2000" dirty="0"/>
          </a:p>
        </p:txBody>
      </p:sp>
      <p:pic>
        <p:nvPicPr>
          <p:cNvPr id="10" name="Grafik 9" descr="Ein Bild, das Text, Screenshot, Schrift, Kreis enthält.&#10;&#10;Automatisch generierte Beschreibung">
            <a:extLst>
              <a:ext uri="{FF2B5EF4-FFF2-40B4-BE49-F238E27FC236}">
                <a16:creationId xmlns:a16="http://schemas.microsoft.com/office/drawing/2014/main" id="{DC6162FC-C584-9B0A-B5C4-11242F27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44605" y="2091618"/>
            <a:ext cx="6566496" cy="3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51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96BB7"/>
                </a:solidFill>
              </a:rPr>
              <a:t>Qualifizierung künftiger Fach-</a:t>
            </a:r>
            <a:br>
              <a:rPr lang="de-DE" dirty="0">
                <a:solidFill>
                  <a:srgbClr val="296BB7"/>
                </a:solidFill>
              </a:rPr>
            </a:br>
            <a:r>
              <a:rPr lang="de-DE" dirty="0">
                <a:solidFill>
                  <a:srgbClr val="296BB7"/>
                </a:solidFill>
              </a:rPr>
              <a:t>und Führungskräfte für 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9430" y="2478780"/>
            <a:ext cx="6769778" cy="329492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de-DE" sz="2400" dirty="0"/>
              <a:t>Kreativer Input von Studierenden</a:t>
            </a:r>
          </a:p>
          <a:p>
            <a:pPr>
              <a:spcBef>
                <a:spcPts val="1600"/>
              </a:spcBef>
            </a:pPr>
            <a:r>
              <a:rPr lang="de-DE" sz="2400" dirty="0"/>
              <a:t>Vertiefende Bearbeitung und Erforschung von Innovationen für Unternehmen oder regionale Einrichtungen</a:t>
            </a:r>
          </a:p>
          <a:p>
            <a:pPr>
              <a:spcBef>
                <a:spcPts val="1600"/>
              </a:spcBef>
            </a:pPr>
            <a:r>
              <a:rPr lang="de-DE" sz="2400" dirty="0"/>
              <a:t>Netzwerkaufbau von zukünftigen Fach- </a:t>
            </a:r>
            <a:br>
              <a:rPr lang="de-DE" sz="2400" dirty="0"/>
            </a:br>
            <a:r>
              <a:rPr lang="de-DE" sz="2400" dirty="0"/>
              <a:t>und Führungskräften (Studierenden) und Unternehmensvertreter*innen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38200" y="5486400"/>
            <a:ext cx="10515600" cy="1019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Ansprechpartnerin: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FH Bielefeld: Prof. Eva Schwenzfeier-Hellkamp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  <a:hlinkClick r:id="rId2"/>
              </a:rPr>
              <a:t>|eva.schwenzfeier-hellkamp@fh-bielefeld.de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 | 0521 106-7237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3FCBBF4-5EA3-E2E3-6D96-B131A8C48FD3}"/>
              </a:ext>
            </a:extLst>
          </p:cNvPr>
          <p:cNvGrpSpPr/>
          <p:nvPr/>
        </p:nvGrpSpPr>
        <p:grpSpPr>
          <a:xfrm>
            <a:off x="7712783" y="2478780"/>
            <a:ext cx="3918385" cy="3071628"/>
            <a:chOff x="7291912" y="1384710"/>
            <a:chExt cx="4312380" cy="3225629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F88643A-C878-147D-2E5B-C76AADCD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25" t="4377" r="2144" b="3028"/>
            <a:stretch/>
          </p:blipFill>
          <p:spPr bwMode="auto">
            <a:xfrm>
              <a:off x="10149966" y="2182668"/>
              <a:ext cx="1405039" cy="56111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24C28C2-31A2-1DB4-CEE6-07B67100A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655553" y="3148628"/>
              <a:ext cx="899452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rafik 23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CDC62D4B-32EB-59C1-BD2F-C62B8FA3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351832" y="1384710"/>
              <a:ext cx="1252460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3A87599-F226-718F-D608-9382D24CF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378803" y="2246659"/>
              <a:ext cx="2459454" cy="56111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45533561-8A45-3F54-9E0E-537BF5FF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743" r="2397" b="12729"/>
            <a:stretch/>
          </p:blipFill>
          <p:spPr bwMode="auto">
            <a:xfrm>
              <a:off x="7378803" y="3148628"/>
              <a:ext cx="2571762" cy="561112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D49DF3C-4FBD-E80F-4877-17A0BDEA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378803" y="4049227"/>
              <a:ext cx="2027577" cy="56111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D2A3DDA-664C-3725-CC54-1CB041A5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1912" y="1390849"/>
              <a:ext cx="1316618" cy="480950"/>
            </a:xfrm>
            <a:prstGeom prst="rect">
              <a:avLst/>
            </a:prstGeom>
          </p:spPr>
        </p:pic>
      </p:grpSp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007F7A0-301C-123C-7077-FC2460944A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1617" y="2491109"/>
            <a:ext cx="1354047" cy="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96BB7"/>
                </a:solidFill>
              </a:rPr>
              <a:t>Lösungen für ein zirkuläres</a:t>
            </a:r>
            <a:br>
              <a:rPr lang="de-DE" dirty="0">
                <a:solidFill>
                  <a:srgbClr val="296BB7"/>
                </a:solidFill>
              </a:rPr>
            </a:br>
            <a:r>
              <a:rPr lang="de-DE" dirty="0">
                <a:solidFill>
                  <a:srgbClr val="296BB7"/>
                </a:solidFill>
              </a:rPr>
              <a:t>Lieferketten-Management (SSCM)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925" y="2479277"/>
            <a:ext cx="6668436" cy="435133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de-DE" sz="2400" dirty="0"/>
              <a:t>Transformative Allianzen in den Sektoren Gesundheit, Kunststoff und Lebensmittel</a:t>
            </a:r>
          </a:p>
          <a:p>
            <a:pPr>
              <a:spcBef>
                <a:spcPts val="1600"/>
              </a:spcBef>
            </a:pPr>
            <a:r>
              <a:rPr lang="de-DE" sz="2400" dirty="0"/>
              <a:t>Prototypische Umsetzungen von zirkulären Lösungsansätzen in den genannten Sektoren</a:t>
            </a:r>
          </a:p>
          <a:p>
            <a:endParaRPr lang="de-DE" sz="24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38200" y="5486400"/>
            <a:ext cx="10515600" cy="1019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Ansprechpartnerin: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Fraunhofer IOSB-INA: Nissrin Perez |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  <a:hlinkClick r:id="rId2"/>
              </a:rPr>
              <a:t>nissrin.perez@iosb-ina.fraunhofer.de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 | 05261 9429022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a Sans"/>
              <a:ea typeface="+mn-ea"/>
              <a:cs typeface="+mn-cs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99A35A4-13CD-9440-F64E-5F1293C1A3EF}"/>
              </a:ext>
            </a:extLst>
          </p:cNvPr>
          <p:cNvGrpSpPr/>
          <p:nvPr/>
        </p:nvGrpSpPr>
        <p:grpSpPr>
          <a:xfrm>
            <a:off x="7804526" y="2479277"/>
            <a:ext cx="3681621" cy="2218533"/>
            <a:chOff x="7378803" y="1368503"/>
            <a:chExt cx="3996501" cy="234123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7AD5BC5-A8D2-3F4E-EFDF-627E691A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475852" y="3065158"/>
              <a:ext cx="899452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rafik 8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0AF20CC0-91F8-97CC-816B-CA5CE864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122844" y="1444604"/>
              <a:ext cx="1252460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65D608F-5EE9-819A-6079-34A07712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378803" y="2246659"/>
              <a:ext cx="2459454" cy="56111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955419A-449C-5C77-8212-71CE0CB1C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378803" y="1368503"/>
              <a:ext cx="2027577" cy="561112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A6A43EB-39DA-1E53-AC37-3423B04B0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572" t="9938" r="1713" b="5588"/>
            <a:stretch/>
          </p:blipFill>
          <p:spPr bwMode="auto">
            <a:xfrm>
              <a:off x="7983458" y="3148628"/>
              <a:ext cx="1382151" cy="561112"/>
            </a:xfrm>
            <a:prstGeom prst="rect">
              <a:avLst/>
            </a:prstGeom>
          </p:spPr>
        </p:pic>
      </p:grpSp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F3E077B2-64C2-9F9D-3F2C-6C22F0D2F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2367" y="3297951"/>
            <a:ext cx="1354047" cy="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96BB7"/>
                </a:solidFill>
              </a:rPr>
              <a:t>Bauwende zum zirkulären</a:t>
            </a:r>
            <a:br>
              <a:rPr lang="de-DE" dirty="0">
                <a:solidFill>
                  <a:srgbClr val="296BB7"/>
                </a:solidFill>
              </a:rPr>
            </a:br>
            <a:r>
              <a:rPr lang="de-DE" dirty="0">
                <a:solidFill>
                  <a:srgbClr val="296BB7"/>
                </a:solidFill>
              </a:rPr>
              <a:t>Denken und Wirtschaften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24142"/>
            <a:ext cx="6668436" cy="2997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>
              <a:spcBef>
                <a:spcPts val="1600"/>
              </a:spcBef>
            </a:pPr>
            <a:r>
              <a:rPr lang="de-DE" sz="2400" dirty="0"/>
              <a:t>Transformative Allianzen im Bausektor: Synchronisation von der Unternehmensbranche über Architekten und Planer bis hin zur Kommune</a:t>
            </a:r>
          </a:p>
          <a:p>
            <a:pPr>
              <a:spcBef>
                <a:spcPts val="1600"/>
              </a:spcBef>
            </a:pPr>
            <a:r>
              <a:rPr lang="de-DE" sz="2400" dirty="0"/>
              <a:t>CE- Konzepte im Bausektor werden entwickelt und implementiert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38200" y="5486400"/>
            <a:ext cx="10515600" cy="1019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Ansprechpartner: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Energie-Impuls OWL e.V.: Klaus Meyer |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meyer@energie-impuls-owl.de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 | 0521 44818 371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5772FB-DF11-CC1D-6203-A5126DBB9C4E}"/>
              </a:ext>
            </a:extLst>
          </p:cNvPr>
          <p:cNvGrpSpPr/>
          <p:nvPr/>
        </p:nvGrpSpPr>
        <p:grpSpPr>
          <a:xfrm>
            <a:off x="7856394" y="2839785"/>
            <a:ext cx="3811350" cy="1585912"/>
            <a:chOff x="7373660" y="2000832"/>
            <a:chExt cx="4181345" cy="163809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39CBB17-A8C5-D563-9CB0-001C0B6C4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385426" y="2000832"/>
              <a:ext cx="1358617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B2CBA8B-5D07-0FBB-8F6A-7E89F294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225" t="4377" r="2144" b="3028"/>
            <a:stretch/>
          </p:blipFill>
          <p:spPr bwMode="auto">
            <a:xfrm>
              <a:off x="8755811" y="2561944"/>
              <a:ext cx="1405039" cy="561112"/>
            </a:xfrm>
            <a:prstGeom prst="rect">
              <a:avLst/>
            </a:prstGeom>
          </p:spPr>
        </p:pic>
        <p:pic>
          <p:nvPicPr>
            <p:cNvPr id="7" name="Grafik 6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7D6FAE6F-FB6C-2774-D9D8-BC6F2926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967387" y="2000832"/>
              <a:ext cx="1587618" cy="561112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CB63C50-9C01-9197-BC58-85C4F49B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0311469" y="3077818"/>
              <a:ext cx="899452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B9065DF-1BE4-DE55-054E-F74BEA972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572" t="9938" r="1713" b="5588"/>
            <a:stretch/>
          </p:blipFill>
          <p:spPr bwMode="auto">
            <a:xfrm>
              <a:off x="7373660" y="3077818"/>
              <a:ext cx="1382151" cy="56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848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96BB7"/>
                </a:solidFill>
              </a:rPr>
              <a:t>Abfall- und Kreislaufwirtschaft</a:t>
            </a:r>
            <a:br>
              <a:rPr lang="de-DE" dirty="0">
                <a:solidFill>
                  <a:srgbClr val="296BB7"/>
                </a:solidFill>
              </a:rPr>
            </a:br>
            <a:r>
              <a:rPr lang="de-DE" dirty="0">
                <a:solidFill>
                  <a:srgbClr val="296BB7"/>
                </a:solidFill>
              </a:rPr>
              <a:t>der Zukunft </a:t>
            </a:r>
            <a:r>
              <a:rPr lang="de-DE" dirty="0">
                <a:solidFill>
                  <a:srgbClr val="286BB5"/>
                </a:solidFill>
              </a:rPr>
              <a:t>für</a:t>
            </a:r>
            <a:r>
              <a:rPr lang="de-DE" dirty="0">
                <a:solidFill>
                  <a:srgbClr val="296BB7"/>
                </a:solidFill>
              </a:rPr>
              <a:t> OWL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9603" y="2026778"/>
            <a:ext cx="68821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>
              <a:spcBef>
                <a:spcPts val="1600"/>
              </a:spcBef>
            </a:pPr>
            <a:r>
              <a:rPr lang="de-DE" sz="2400" dirty="0"/>
              <a:t>Erprobung und Etablierung neuer Strategien und Methoden einer Abfall- und Kreislaufwirtschaft</a:t>
            </a:r>
          </a:p>
          <a:p>
            <a:pPr>
              <a:spcBef>
                <a:spcPts val="1600"/>
              </a:spcBef>
            </a:pPr>
            <a:r>
              <a:rPr lang="de-DE" sz="2400" dirty="0"/>
              <a:t>Partner in einer synergetischen Partnerschaft für das Schließen von Stoffkreisläufen vom Einsammeln bis zur Wieder-Inwertsetzung sein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38200" y="5481288"/>
            <a:ext cx="10515600" cy="1019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Ansprechpartnerin: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96BB7"/>
                </a:solidFill>
                <a:effectLst/>
                <a:uLnTx/>
                <a:uFillTx/>
                <a:latin typeface="Moderna Sans"/>
                <a:ea typeface="+mn-ea"/>
                <a:cs typeface="+mn-cs"/>
              </a:rPr>
              <a:t>Smart Recycling Factory: Katharina Dombrowski| katharina.dombrowski@aml-minden.de | 0571 - 50929 150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E8A95C6-557C-D719-B9A7-9451EC667113}"/>
              </a:ext>
            </a:extLst>
          </p:cNvPr>
          <p:cNvGrpSpPr/>
          <p:nvPr/>
        </p:nvGrpSpPr>
        <p:grpSpPr>
          <a:xfrm>
            <a:off x="7859788" y="2533557"/>
            <a:ext cx="3963404" cy="2193891"/>
            <a:chOff x="7347368" y="1346060"/>
            <a:chExt cx="4281594" cy="236368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7779CC5-FAC2-8CA6-8FE3-5189BAB5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8824574" y="1346060"/>
              <a:ext cx="1358617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54B3291-25B0-C7E0-47BE-2DCC3234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225" t="4377" r="2144" b="3028"/>
            <a:stretch/>
          </p:blipFill>
          <p:spPr bwMode="auto">
            <a:xfrm>
              <a:off x="9092750" y="3120791"/>
              <a:ext cx="1405039" cy="561112"/>
            </a:xfrm>
            <a:prstGeom prst="rect">
              <a:avLst/>
            </a:prstGeom>
          </p:spPr>
        </p:pic>
        <p:pic>
          <p:nvPicPr>
            <p:cNvPr id="24" name="Grafik 23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20B4A934-3840-55C1-AAEB-50A2A3AB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347368" y="3107255"/>
              <a:ext cx="1587618" cy="56111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9B6EDD1-ABF2-863F-FA93-5E68B8F7F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0655553" y="3148628"/>
              <a:ext cx="899452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rafik 25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444F0216-C85F-3313-EF54-F8F7CD0C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0376502" y="1346060"/>
              <a:ext cx="1252460" cy="561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998898C-F235-30F0-DF0C-ECFEC2111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378803" y="2246660"/>
              <a:ext cx="2027576" cy="56111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5236C53-2574-D5E3-514C-8A027A554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572" t="9938" r="1713" b="5588"/>
            <a:stretch/>
          </p:blipFill>
          <p:spPr bwMode="auto">
            <a:xfrm>
              <a:off x="7347368" y="1388759"/>
              <a:ext cx="1382151" cy="561112"/>
            </a:xfrm>
            <a:prstGeom prst="rect">
              <a:avLst/>
            </a:prstGeom>
          </p:spPr>
        </p:pic>
      </p:grpSp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AC58316-4166-C4F8-EBB5-AF5B2749F3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3287" y="3350431"/>
            <a:ext cx="1528075" cy="6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Q OWL plus">
      <a:majorFont>
        <a:latin typeface="Moderna Sans"/>
        <a:ea typeface="Arial"/>
        <a:cs typeface="Arial"/>
      </a:majorFont>
      <a:minorFont>
        <a:latin typeface="Moderna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CQ+ Design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0168B5"/>
      </a:accent1>
      <a:accent2>
        <a:srgbClr val="019CBA"/>
      </a:accent2>
      <a:accent3>
        <a:srgbClr val="FAB439"/>
      </a:accent3>
      <a:accent4>
        <a:srgbClr val="8EAADB"/>
      </a:accent4>
      <a:accent5>
        <a:srgbClr val="FCD289"/>
      </a:accent5>
      <a:accent6>
        <a:srgbClr val="57D7EF"/>
      </a:accent6>
      <a:hlink>
        <a:srgbClr val="E19105"/>
      </a:hlink>
      <a:folHlink>
        <a:srgbClr val="966003"/>
      </a:folHlink>
    </a:clrScheme>
    <a:fontScheme name="CQ+ Roboto">
      <a:majorFont>
        <a:latin typeface="Roboto"/>
        <a:ea typeface="Arial"/>
        <a:cs typeface="Arial"/>
      </a:majorFont>
      <a:minorFont>
        <a:latin typeface="Robot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noFill/>
        <a:ln w="38100">
          <a:solidFill>
            <a:schemeClr val="accent3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38100"/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DocSecurity>0</DocSecurity>
  <PresentationFormat>Breitbild</PresentationFormat>
  <Paragraphs>61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Calibri</vt:lpstr>
      <vt:lpstr>Freestyle Script</vt:lpstr>
      <vt:lpstr>Futura Lt BT</vt:lpstr>
      <vt:lpstr>Moderna Sans</vt:lpstr>
      <vt:lpstr>Roboto</vt:lpstr>
      <vt:lpstr>Times New Roman</vt:lpstr>
      <vt:lpstr>Wingdings</vt:lpstr>
      <vt:lpstr>Office</vt:lpstr>
      <vt:lpstr>1_Office</vt:lpstr>
      <vt:lpstr>Larissa-Design</vt:lpstr>
      <vt:lpstr>PowerPoint-Präsentation</vt:lpstr>
      <vt:lpstr>PowerPoint-Präsentation</vt:lpstr>
      <vt:lpstr>PowerPoint-Präsentation</vt:lpstr>
      <vt:lpstr>PowerPoint-Präsentation</vt:lpstr>
      <vt:lpstr>Herausforderungen im Fokus</vt:lpstr>
      <vt:lpstr>Qualifizierung künftiger Fach- und Führungskräfte für CE</vt:lpstr>
      <vt:lpstr>Lösungen für ein zirkuläres Lieferketten-Management (SSCM) </vt:lpstr>
      <vt:lpstr>Bauwende zum zirkulären Denken und Wirtschaften </vt:lpstr>
      <vt:lpstr>Abfall- und Kreislaufwirtschaft der Zukunft für OWL</vt:lpstr>
      <vt:lpstr>Gemeinsam gestalten wir die zirkuläre Transformation in OWL</vt:lpstr>
      <vt:lpstr>PowerPoint-Präsentation</vt:lpstr>
      <vt:lpstr>PowerPoint-Präsentation</vt:lpstr>
    </vt:vector>
  </TitlesOfParts>
  <Manager/>
  <Company>Kreis Lippe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Pusch, Lisa (Kreis Lippe)</dc:creator>
  <cp:keywords/>
  <dc:description/>
  <cp:lastModifiedBy>Beate Kolkmann</cp:lastModifiedBy>
  <cp:revision>156</cp:revision>
  <dcterms:created xsi:type="dcterms:W3CDTF">2023-03-15T08:52:38Z</dcterms:created>
  <dcterms:modified xsi:type="dcterms:W3CDTF">2024-07-02T13:59:30Z</dcterms:modified>
  <cp:category/>
  <dc:identifier/>
  <cp:contentStatus/>
  <dc:language/>
  <cp:version/>
</cp:coreProperties>
</file>